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tags/tag34.xml" ContentType="application/vnd.openxmlformats-officedocument.presentationml.tags+xml"/>
  <Override PartName="/ppt/notesSlides/notesSlide36.xml" ContentType="application/vnd.openxmlformats-officedocument.presentationml.notesSlide+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notesSlides/notesSlide38.xml" ContentType="application/vnd.openxmlformats-officedocument.presentationml.notesSlide+xml"/>
  <Override PartName="/ppt/tags/tag37.xml" ContentType="application/vnd.openxmlformats-officedocument.presentationml.tags+xml"/>
  <Override PartName="/ppt/notesSlides/notesSlide39.xml" ContentType="application/vnd.openxmlformats-officedocument.presentationml.notesSlide+xml"/>
  <Override PartName="/ppt/tags/tag38.xml" ContentType="application/vnd.openxmlformats-officedocument.presentationml.tags+xml"/>
  <Override PartName="/ppt/notesSlides/notesSlide40.xml" ContentType="application/vnd.openxmlformats-officedocument.presentationml.notesSlide+xml"/>
  <Override PartName="/ppt/tags/tag39.xml" ContentType="application/vnd.openxmlformats-officedocument.presentationml.tags+xml"/>
  <Override PartName="/ppt/notesSlides/notesSlide41.xml" ContentType="application/vnd.openxmlformats-officedocument.presentationml.notesSlide+xml"/>
  <Override PartName="/ppt/tags/tag40.xml" ContentType="application/vnd.openxmlformats-officedocument.presentationml.tags+xml"/>
  <Override PartName="/ppt/notesSlides/notesSlide42.xml" ContentType="application/vnd.openxmlformats-officedocument.presentationml.notesSlide+xml"/>
  <Override PartName="/ppt/tags/tag41.xml" ContentType="application/vnd.openxmlformats-officedocument.presentationml.tags+xml"/>
  <Override PartName="/ppt/notesSlides/notesSlide43.xml" ContentType="application/vnd.openxmlformats-officedocument.presentationml.notesSlide+xml"/>
  <Override PartName="/ppt/tags/tag42.xml" ContentType="application/vnd.openxmlformats-officedocument.presentationml.tags+xml"/>
  <Override PartName="/ppt/notesSlides/notesSlide44.xml" ContentType="application/vnd.openxmlformats-officedocument.presentationml.notesSlide+xml"/>
  <Override PartName="/ppt/tags/tag43.xml" ContentType="application/vnd.openxmlformats-officedocument.presentationml.tags+xml"/>
  <Override PartName="/ppt/notesSlides/notesSlide45.xml" ContentType="application/vnd.openxmlformats-officedocument.presentationml.notesSlide+xml"/>
  <Override PartName="/ppt/tags/tag44.xml" ContentType="application/vnd.openxmlformats-officedocument.presentationml.tags+xml"/>
  <Override PartName="/ppt/notesSlides/notesSlide46.xml" ContentType="application/vnd.openxmlformats-officedocument.presentationml.notesSlide+xml"/>
  <Override PartName="/ppt/tags/tag45.xml" ContentType="application/vnd.openxmlformats-officedocument.presentationml.tags+xml"/>
  <Override PartName="/ppt/notesSlides/notesSlide4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48.xml" ContentType="application/vnd.openxmlformats-officedocument.presentationml.notesSlide+xml"/>
  <Override PartName="/ppt/tags/tag80.xml" ContentType="application/vnd.openxmlformats-officedocument.presentationml.tags+xml"/>
  <Override PartName="/ppt/notesSlides/notesSlide49.xml" ContentType="application/vnd.openxmlformats-officedocument.presentationml.notesSlide+xml"/>
  <Override PartName="/ppt/tags/tag81.xml" ContentType="application/vnd.openxmlformats-officedocument.presentationml.tags+xml"/>
  <Override PartName="/ppt/notesSlides/notesSlide50.xml" ContentType="application/vnd.openxmlformats-officedocument.presentationml.notesSlide+xml"/>
  <Override PartName="/ppt/tags/tag82.xml" ContentType="application/vnd.openxmlformats-officedocument.presentationml.tags+xml"/>
  <Override PartName="/ppt/notesSlides/notesSlide51.xml" ContentType="application/vnd.openxmlformats-officedocument.presentationml.notesSlide+xml"/>
  <Override PartName="/ppt/tags/tag83.xml" ContentType="application/vnd.openxmlformats-officedocument.presentationml.tags+xml"/>
  <Override PartName="/ppt/notesSlides/notesSlide52.xml" ContentType="application/vnd.openxmlformats-officedocument.presentationml.notesSlide+xml"/>
  <Override PartName="/ppt/tags/tag84.xml" ContentType="application/vnd.openxmlformats-officedocument.presentationml.tags+xml"/>
  <Override PartName="/ppt/notesSlides/notesSlide53.xml" ContentType="application/vnd.openxmlformats-officedocument.presentationml.notesSlide+xml"/>
  <Override PartName="/ppt/tags/tag85.xml" ContentType="application/vnd.openxmlformats-officedocument.presentationml.tags+xml"/>
  <Override PartName="/ppt/notesSlides/notesSlide54.xml" ContentType="application/vnd.openxmlformats-officedocument.presentationml.notesSlide+xml"/>
  <Override PartName="/ppt/tags/tag86.xml" ContentType="application/vnd.openxmlformats-officedocument.presentationml.tags+xml"/>
  <Override PartName="/ppt/notesSlides/notesSlide55.xml" ContentType="application/vnd.openxmlformats-officedocument.presentationml.notesSlide+xml"/>
  <Override PartName="/ppt/tags/tag87.xml" ContentType="application/vnd.openxmlformats-officedocument.presentationml.tags+xml"/>
  <Override PartName="/ppt/notesSlides/notesSlide56.xml" ContentType="application/vnd.openxmlformats-officedocument.presentationml.notesSlide+xml"/>
  <Override PartName="/ppt/tags/tag88.xml" ContentType="application/vnd.openxmlformats-officedocument.presentationml.tags+xml"/>
  <Override PartName="/ppt/notesSlides/notesSlide57.xml" ContentType="application/vnd.openxmlformats-officedocument.presentationml.notesSlide+xml"/>
  <Override PartName="/ppt/tags/tag89.xml" ContentType="application/vnd.openxmlformats-officedocument.presentationml.tags+xml"/>
  <Override PartName="/ppt/notesSlides/notesSlide58.xml" ContentType="application/vnd.openxmlformats-officedocument.presentationml.notesSlide+xml"/>
  <Override PartName="/ppt/tags/tag90.xml" ContentType="application/vnd.openxmlformats-officedocument.presentationml.tags+xml"/>
  <Override PartName="/ppt/notesSlides/notesSlide59.xml" ContentType="application/vnd.openxmlformats-officedocument.presentationml.notesSlide+xml"/>
  <Override PartName="/ppt/tags/tag91.xml" ContentType="application/vnd.openxmlformats-officedocument.presentationml.tags+xml"/>
  <Override PartName="/ppt/notesSlides/notesSlide6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1.xml" ContentType="application/vnd.openxmlformats-officedocument.presentationml.notesSlide+xml"/>
  <Override PartName="/ppt/tags/tag126.xml" ContentType="application/vnd.openxmlformats-officedocument.presentationml.tags+xml"/>
  <Override PartName="/ppt/notesSlides/notesSlide62.xml" ContentType="application/vnd.openxmlformats-officedocument.presentationml.notesSlide+xml"/>
  <Override PartName="/ppt/tags/tag127.xml" ContentType="application/vnd.openxmlformats-officedocument.presentationml.tags+xml"/>
  <Override PartName="/ppt/notesSlides/notesSlide63.xml" ContentType="application/vnd.openxmlformats-officedocument.presentationml.notesSlide+xml"/>
  <Override PartName="/ppt/tags/tag128.xml" ContentType="application/vnd.openxmlformats-officedocument.presentationml.tags+xml"/>
  <Override PartName="/ppt/notesSlides/notesSlide64.xml" ContentType="application/vnd.openxmlformats-officedocument.presentationml.notesSlide+xml"/>
  <Override PartName="/ppt/tags/tag129.xml" ContentType="application/vnd.openxmlformats-officedocument.presentationml.tags+xml"/>
  <Override PartName="/ppt/notesSlides/notesSlide65.xml" ContentType="application/vnd.openxmlformats-officedocument.presentationml.notesSlide+xml"/>
  <Override PartName="/ppt/tags/tag130.xml" ContentType="application/vnd.openxmlformats-officedocument.presentationml.tags+xml"/>
  <Override PartName="/ppt/notesSlides/notesSlide66.xml" ContentType="application/vnd.openxmlformats-officedocument.presentationml.notesSlide+xml"/>
  <Override PartName="/ppt/tags/tag131.xml" ContentType="application/vnd.openxmlformats-officedocument.presentationml.tags+xml"/>
  <Override PartName="/ppt/notesSlides/notesSlide67.xml" ContentType="application/vnd.openxmlformats-officedocument.presentationml.notesSlide+xml"/>
  <Override PartName="/ppt/tags/tag132.xml" ContentType="application/vnd.openxmlformats-officedocument.presentationml.tags+xml"/>
  <Override PartName="/ppt/notesSlides/notesSlide68.xml" ContentType="application/vnd.openxmlformats-officedocument.presentationml.notesSlide+xml"/>
  <Override PartName="/ppt/tags/tag133.xml" ContentType="application/vnd.openxmlformats-officedocument.presentationml.tags+xml"/>
  <Override PartName="/ppt/notesSlides/notesSlide69.xml" ContentType="application/vnd.openxmlformats-officedocument.presentationml.notesSlide+xml"/>
  <Override PartName="/ppt/tags/tag134.xml" ContentType="application/vnd.openxmlformats-officedocument.presentationml.tags+xml"/>
  <Override PartName="/ppt/notesSlides/notesSlide70.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58" r:id="rId3"/>
    <p:sldMasterId id="2147483660" r:id="rId4"/>
    <p:sldMasterId id="2147483662" r:id="rId5"/>
    <p:sldMasterId id="2147483674" r:id="rId6"/>
    <p:sldMasterId id="2147483678" r:id="rId7"/>
  </p:sldMasterIdLst>
  <p:notesMasterIdLst>
    <p:notesMasterId r:id="rId91"/>
  </p:notesMasterIdLst>
  <p:handoutMasterIdLst>
    <p:handoutMasterId r:id="rId92"/>
  </p:handoutMasterIdLst>
  <p:sldIdLst>
    <p:sldId id="261" r:id="rId8"/>
    <p:sldId id="4692" r:id="rId9"/>
    <p:sldId id="4711" r:id="rId10"/>
    <p:sldId id="4712" r:id="rId11"/>
    <p:sldId id="4714" r:id="rId12"/>
    <p:sldId id="4713" r:id="rId13"/>
    <p:sldId id="4715" r:id="rId14"/>
    <p:sldId id="4583" r:id="rId15"/>
    <p:sldId id="4586" r:id="rId16"/>
    <p:sldId id="4656" r:id="rId17"/>
    <p:sldId id="4704" r:id="rId18"/>
    <p:sldId id="4705" r:id="rId19"/>
    <p:sldId id="4706" r:id="rId20"/>
    <p:sldId id="4707" r:id="rId21"/>
    <p:sldId id="4708" r:id="rId22"/>
    <p:sldId id="4709" r:id="rId23"/>
    <p:sldId id="4657" r:id="rId24"/>
    <p:sldId id="4716" r:id="rId25"/>
    <p:sldId id="4717" r:id="rId26"/>
    <p:sldId id="4658" r:id="rId27"/>
    <p:sldId id="4718" r:id="rId28"/>
    <p:sldId id="4719" r:id="rId29"/>
    <p:sldId id="4720" r:id="rId30"/>
    <p:sldId id="4721" r:id="rId31"/>
    <p:sldId id="4722" r:id="rId32"/>
    <p:sldId id="4723" r:id="rId33"/>
    <p:sldId id="4693" r:id="rId34"/>
    <p:sldId id="4725" r:id="rId35"/>
    <p:sldId id="4724" r:id="rId36"/>
    <p:sldId id="4726" r:id="rId37"/>
    <p:sldId id="4727" r:id="rId38"/>
    <p:sldId id="4728" r:id="rId39"/>
    <p:sldId id="4729" r:id="rId40"/>
    <p:sldId id="4659" r:id="rId41"/>
    <p:sldId id="4710" r:id="rId42"/>
    <p:sldId id="4660" r:id="rId43"/>
    <p:sldId id="4694" r:id="rId44"/>
    <p:sldId id="4730" r:id="rId45"/>
    <p:sldId id="4731" r:id="rId46"/>
    <p:sldId id="4732" r:id="rId47"/>
    <p:sldId id="4661" r:id="rId48"/>
    <p:sldId id="4662" r:id="rId49"/>
    <p:sldId id="4733" r:id="rId50"/>
    <p:sldId id="4663" r:id="rId51"/>
    <p:sldId id="4664" r:id="rId52"/>
    <p:sldId id="4734" r:id="rId53"/>
    <p:sldId id="4735" r:id="rId54"/>
    <p:sldId id="4665" r:id="rId55"/>
    <p:sldId id="4666" r:id="rId56"/>
    <p:sldId id="4667" r:id="rId57"/>
    <p:sldId id="4695" r:id="rId58"/>
    <p:sldId id="4696" r:id="rId59"/>
    <p:sldId id="4697" r:id="rId60"/>
    <p:sldId id="4698" r:id="rId61"/>
    <p:sldId id="4699" r:id="rId62"/>
    <p:sldId id="4587" r:id="rId63"/>
    <p:sldId id="4653" r:id="rId64"/>
    <p:sldId id="4668" r:id="rId65"/>
    <p:sldId id="4669" r:id="rId66"/>
    <p:sldId id="4670" r:id="rId67"/>
    <p:sldId id="4671" r:id="rId68"/>
    <p:sldId id="4672" r:id="rId69"/>
    <p:sldId id="4673" r:id="rId70"/>
    <p:sldId id="4674" r:id="rId71"/>
    <p:sldId id="4675" r:id="rId72"/>
    <p:sldId id="4676" r:id="rId73"/>
    <p:sldId id="4677" r:id="rId74"/>
    <p:sldId id="4678" r:id="rId75"/>
    <p:sldId id="4700" r:id="rId76"/>
    <p:sldId id="4701" r:id="rId77"/>
    <p:sldId id="4588" r:id="rId78"/>
    <p:sldId id="4655" r:id="rId79"/>
    <p:sldId id="4680" r:id="rId80"/>
    <p:sldId id="4681" r:id="rId81"/>
    <p:sldId id="4682" r:id="rId82"/>
    <p:sldId id="4683" r:id="rId83"/>
    <p:sldId id="4684" r:id="rId84"/>
    <p:sldId id="4685" r:id="rId85"/>
    <p:sldId id="4686" r:id="rId86"/>
    <p:sldId id="4687" r:id="rId87"/>
    <p:sldId id="4702" r:id="rId88"/>
    <p:sldId id="4703" r:id="rId89"/>
    <p:sldId id="4585" r:id="rId90"/>
  </p:sldIdLst>
  <p:sldSz cx="12192000" cy="6858000"/>
  <p:notesSz cx="6858000" cy="9144000"/>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174">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282F"/>
    <a:srgbClr val="9D1223"/>
    <a:srgbClr val="ECCDCF"/>
    <a:srgbClr val="DBA1A4"/>
    <a:srgbClr val="C6686D"/>
    <a:srgbClr val="C86E72"/>
    <a:srgbClr val="CB2F36"/>
    <a:srgbClr val="D6D6D6"/>
    <a:srgbClr val="C6C6CB"/>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17" autoAdjust="0"/>
    <p:restoredTop sz="94660"/>
  </p:normalViewPr>
  <p:slideViewPr>
    <p:cSldViewPr snapToGrid="0" showGuides="1">
      <p:cViewPr varScale="1">
        <p:scale>
          <a:sx n="84" d="100"/>
          <a:sy n="84" d="100"/>
        </p:scale>
        <p:origin x="42" y="285"/>
      </p:cViewPr>
      <p:guideLst>
        <p:guide pos="7174"/>
        <p:guide orient="horz" pos="2160"/>
      </p:guideLst>
    </p:cSldViewPr>
  </p:slideViewPr>
  <p:notesTextViewPr>
    <p:cViewPr>
      <p:scale>
        <a:sx n="1" d="1"/>
        <a:sy n="1" d="1"/>
      </p:scale>
      <p:origin x="0" y="0"/>
    </p:cViewPr>
  </p:notesTextViewPr>
  <p:sorterViewPr>
    <p:cViewPr>
      <p:scale>
        <a:sx n="20" d="100"/>
        <a:sy n="20" d="100"/>
      </p:scale>
      <p:origin x="0" y="0"/>
    </p:cViewPr>
  </p:sorterViewPr>
  <p:notesViewPr>
    <p:cSldViewPr snapToGrid="0">
      <p:cViewPr varScale="1">
        <p:scale>
          <a:sx n="52" d="100"/>
          <a:sy n="52" d="100"/>
        </p:scale>
        <p:origin x="201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viewProps" Target="view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166F4C-0773-43AF-A8B5-453225316656}" type="datetimeFigureOut">
              <a:rPr lang="zh-CN" altLang="en-US" smtClean="0"/>
              <a:t>2025/11/6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64E415-1D8E-4A71-9047-1736A67BB3D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E9D6F-7F89-4AED-92D3-64DA3964D882}" type="datetimeFigureOut">
              <a:rPr lang="zh-CN" altLang="en-US" smtClean="0"/>
              <a:t>2025/11/6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55494-7648-45E6-8BAF-45D7BA39012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10</a:t>
            </a:fld>
            <a:endParaRPr lang="zh-CN" altLang="en-US"/>
          </a:p>
        </p:txBody>
      </p:sp>
    </p:spTree>
    <p:extLst>
      <p:ext uri="{BB962C8B-B14F-4D97-AF65-F5344CB8AC3E}">
        <p14:creationId xmlns:p14="http://schemas.microsoft.com/office/powerpoint/2010/main" val="2310723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17</a:t>
            </a:fld>
            <a:endParaRPr lang="zh-CN" altLang="en-US"/>
          </a:p>
        </p:txBody>
      </p:sp>
    </p:spTree>
    <p:extLst>
      <p:ext uri="{BB962C8B-B14F-4D97-AF65-F5344CB8AC3E}">
        <p14:creationId xmlns:p14="http://schemas.microsoft.com/office/powerpoint/2010/main" val="2448049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761B-8372-6C86-F043-823B9E8413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12BAD9-0539-989D-8124-DFE3A31CDE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D4DBD4-6899-D87A-9767-9DB65D7FDB4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4A260C0-AE5A-190A-B4F9-5E786DCF47F4}"/>
              </a:ext>
            </a:extLst>
          </p:cNvPr>
          <p:cNvSpPr>
            <a:spLocks noGrp="1"/>
          </p:cNvSpPr>
          <p:nvPr>
            <p:ph type="sldNum" sz="quarter" idx="5"/>
          </p:nvPr>
        </p:nvSpPr>
        <p:spPr/>
        <p:txBody>
          <a:bodyPr/>
          <a:lstStyle/>
          <a:p>
            <a:fld id="{B7155494-7648-45E6-8BAF-45D7BA390127}" type="slidenum">
              <a:rPr lang="zh-CN" altLang="en-US" smtClean="0"/>
              <a:t>18</a:t>
            </a:fld>
            <a:endParaRPr lang="zh-CN" altLang="en-US"/>
          </a:p>
        </p:txBody>
      </p:sp>
    </p:spTree>
    <p:extLst>
      <p:ext uri="{BB962C8B-B14F-4D97-AF65-F5344CB8AC3E}">
        <p14:creationId xmlns:p14="http://schemas.microsoft.com/office/powerpoint/2010/main" val="270479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C87BB-A765-2601-0572-9DA29A351E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302D7F-69D4-33C8-A3B3-D75E4AC697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4CD1C1-B962-5145-0D1A-B2800520414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09CACF2-6A4E-600E-A292-310F8447474F}"/>
              </a:ext>
            </a:extLst>
          </p:cNvPr>
          <p:cNvSpPr>
            <a:spLocks noGrp="1"/>
          </p:cNvSpPr>
          <p:nvPr>
            <p:ph type="sldNum" sz="quarter" idx="5"/>
          </p:nvPr>
        </p:nvSpPr>
        <p:spPr/>
        <p:txBody>
          <a:bodyPr/>
          <a:lstStyle/>
          <a:p>
            <a:fld id="{B7155494-7648-45E6-8BAF-45D7BA390127}" type="slidenum">
              <a:rPr lang="zh-CN" altLang="en-US" smtClean="0"/>
              <a:t>19</a:t>
            </a:fld>
            <a:endParaRPr lang="zh-CN" altLang="en-US"/>
          </a:p>
        </p:txBody>
      </p:sp>
    </p:spTree>
    <p:extLst>
      <p:ext uri="{BB962C8B-B14F-4D97-AF65-F5344CB8AC3E}">
        <p14:creationId xmlns:p14="http://schemas.microsoft.com/office/powerpoint/2010/main" val="1934062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20</a:t>
            </a:fld>
            <a:endParaRPr lang="zh-CN" altLang="en-US"/>
          </a:p>
        </p:txBody>
      </p:sp>
    </p:spTree>
    <p:extLst>
      <p:ext uri="{BB962C8B-B14F-4D97-AF65-F5344CB8AC3E}">
        <p14:creationId xmlns:p14="http://schemas.microsoft.com/office/powerpoint/2010/main" val="828686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DC4E4-B079-5F99-327B-C305455D7A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25E1B3-C04A-6A1C-BEC9-FE3EEE3EE4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EDA165-C641-0E98-0967-C03B49F249A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ADAA046-D360-9395-FD67-BF75718FDDB7}"/>
              </a:ext>
            </a:extLst>
          </p:cNvPr>
          <p:cNvSpPr>
            <a:spLocks noGrp="1"/>
          </p:cNvSpPr>
          <p:nvPr>
            <p:ph type="sldNum" sz="quarter" idx="5"/>
          </p:nvPr>
        </p:nvSpPr>
        <p:spPr/>
        <p:txBody>
          <a:bodyPr/>
          <a:lstStyle/>
          <a:p>
            <a:fld id="{B7155494-7648-45E6-8BAF-45D7BA390127}" type="slidenum">
              <a:rPr lang="zh-CN" altLang="en-US" smtClean="0"/>
              <a:t>21</a:t>
            </a:fld>
            <a:endParaRPr lang="zh-CN" altLang="en-US"/>
          </a:p>
        </p:txBody>
      </p:sp>
    </p:spTree>
    <p:extLst>
      <p:ext uri="{BB962C8B-B14F-4D97-AF65-F5344CB8AC3E}">
        <p14:creationId xmlns:p14="http://schemas.microsoft.com/office/powerpoint/2010/main" val="320438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B2A40-FFD0-E55E-1E66-72B1CB5BF1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FB4790-E801-3903-75FB-61BA702C6B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C4EF56-5016-6898-1E4C-D9445D0907A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75E07B6-6FDE-0968-48F4-E0BCDEF00786}"/>
              </a:ext>
            </a:extLst>
          </p:cNvPr>
          <p:cNvSpPr>
            <a:spLocks noGrp="1"/>
          </p:cNvSpPr>
          <p:nvPr>
            <p:ph type="sldNum" sz="quarter" idx="5"/>
          </p:nvPr>
        </p:nvSpPr>
        <p:spPr/>
        <p:txBody>
          <a:bodyPr/>
          <a:lstStyle/>
          <a:p>
            <a:fld id="{B7155494-7648-45E6-8BAF-45D7BA390127}" type="slidenum">
              <a:rPr lang="zh-CN" altLang="en-US" smtClean="0"/>
              <a:t>22</a:t>
            </a:fld>
            <a:endParaRPr lang="zh-CN" altLang="en-US"/>
          </a:p>
        </p:txBody>
      </p:sp>
    </p:spTree>
    <p:extLst>
      <p:ext uri="{BB962C8B-B14F-4D97-AF65-F5344CB8AC3E}">
        <p14:creationId xmlns:p14="http://schemas.microsoft.com/office/powerpoint/2010/main" val="3822960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7C2C2-CAFA-9A61-9EA1-238AD01401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07F5BD-8B11-8FFA-AEE8-D653882AE0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A194B7-1F5F-44DC-F3E9-3AD7AAB1AA5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EA17237-158C-399D-9FE2-07DB8D4BFCC7}"/>
              </a:ext>
            </a:extLst>
          </p:cNvPr>
          <p:cNvSpPr>
            <a:spLocks noGrp="1"/>
          </p:cNvSpPr>
          <p:nvPr>
            <p:ph type="sldNum" sz="quarter" idx="5"/>
          </p:nvPr>
        </p:nvSpPr>
        <p:spPr/>
        <p:txBody>
          <a:bodyPr/>
          <a:lstStyle/>
          <a:p>
            <a:fld id="{B7155494-7648-45E6-8BAF-45D7BA390127}" type="slidenum">
              <a:rPr lang="zh-CN" altLang="en-US" smtClean="0"/>
              <a:t>23</a:t>
            </a:fld>
            <a:endParaRPr lang="zh-CN" altLang="en-US"/>
          </a:p>
        </p:txBody>
      </p:sp>
    </p:spTree>
    <p:extLst>
      <p:ext uri="{BB962C8B-B14F-4D97-AF65-F5344CB8AC3E}">
        <p14:creationId xmlns:p14="http://schemas.microsoft.com/office/powerpoint/2010/main" val="3037360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792AC-2021-A8C8-89D8-FB27454156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9E2CC4D-4058-55BE-1821-729A788131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F5A20B-156E-71F5-D69C-053D2A3F43A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EDCB6B5-B102-E18A-3F4D-8F5D74AE5462}"/>
              </a:ext>
            </a:extLst>
          </p:cNvPr>
          <p:cNvSpPr>
            <a:spLocks noGrp="1"/>
          </p:cNvSpPr>
          <p:nvPr>
            <p:ph type="sldNum" sz="quarter" idx="5"/>
          </p:nvPr>
        </p:nvSpPr>
        <p:spPr/>
        <p:txBody>
          <a:bodyPr/>
          <a:lstStyle/>
          <a:p>
            <a:fld id="{B7155494-7648-45E6-8BAF-45D7BA390127}" type="slidenum">
              <a:rPr lang="zh-CN" altLang="en-US" smtClean="0"/>
              <a:t>24</a:t>
            </a:fld>
            <a:endParaRPr lang="zh-CN" altLang="en-US"/>
          </a:p>
        </p:txBody>
      </p:sp>
    </p:spTree>
    <p:extLst>
      <p:ext uri="{BB962C8B-B14F-4D97-AF65-F5344CB8AC3E}">
        <p14:creationId xmlns:p14="http://schemas.microsoft.com/office/powerpoint/2010/main" val="3037670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54F30-CC8C-5FBA-33C2-D93F7B8941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850D50-E0C1-7FC3-D436-6DE393DE1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889125-5A9E-C4BB-5AF5-0C053B4E16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53DEF0F-43E0-F79D-28E6-3D79A63377A0}"/>
              </a:ext>
            </a:extLst>
          </p:cNvPr>
          <p:cNvSpPr>
            <a:spLocks noGrp="1"/>
          </p:cNvSpPr>
          <p:nvPr>
            <p:ph type="sldNum" sz="quarter" idx="5"/>
          </p:nvPr>
        </p:nvSpPr>
        <p:spPr/>
        <p:txBody>
          <a:bodyPr/>
          <a:lstStyle/>
          <a:p>
            <a:fld id="{B7155494-7648-45E6-8BAF-45D7BA390127}" type="slidenum">
              <a:rPr lang="zh-CN" altLang="en-US" smtClean="0"/>
              <a:t>25</a:t>
            </a:fld>
            <a:endParaRPr lang="zh-CN" altLang="en-US"/>
          </a:p>
        </p:txBody>
      </p:sp>
    </p:spTree>
    <p:extLst>
      <p:ext uri="{BB962C8B-B14F-4D97-AF65-F5344CB8AC3E}">
        <p14:creationId xmlns:p14="http://schemas.microsoft.com/office/powerpoint/2010/main" val="21087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a:t>
            </a:fld>
            <a:endParaRPr lang="zh-CN" altLang="en-US"/>
          </a:p>
        </p:txBody>
      </p:sp>
    </p:spTree>
    <p:extLst>
      <p:ext uri="{BB962C8B-B14F-4D97-AF65-F5344CB8AC3E}">
        <p14:creationId xmlns:p14="http://schemas.microsoft.com/office/powerpoint/2010/main" val="423201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EE7B6-C557-778F-871A-D4529D5D1A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5F5D36-607D-43E8-1F07-C770151BE3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5DDA4B-585A-A17F-ED38-F2CB92B5FA8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2AD9CB3-E3DF-7CAD-346A-058C8EFD45B6}"/>
              </a:ext>
            </a:extLst>
          </p:cNvPr>
          <p:cNvSpPr>
            <a:spLocks noGrp="1"/>
          </p:cNvSpPr>
          <p:nvPr>
            <p:ph type="sldNum" sz="quarter" idx="5"/>
          </p:nvPr>
        </p:nvSpPr>
        <p:spPr/>
        <p:txBody>
          <a:bodyPr/>
          <a:lstStyle/>
          <a:p>
            <a:fld id="{B7155494-7648-45E6-8BAF-45D7BA390127}" type="slidenum">
              <a:rPr lang="zh-CN" altLang="en-US" smtClean="0"/>
              <a:t>26</a:t>
            </a:fld>
            <a:endParaRPr lang="zh-CN" altLang="en-US"/>
          </a:p>
        </p:txBody>
      </p:sp>
    </p:spTree>
    <p:extLst>
      <p:ext uri="{BB962C8B-B14F-4D97-AF65-F5344CB8AC3E}">
        <p14:creationId xmlns:p14="http://schemas.microsoft.com/office/powerpoint/2010/main" val="728109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27</a:t>
            </a:fld>
            <a:endParaRPr lang="zh-CN" altLang="en-US"/>
          </a:p>
        </p:txBody>
      </p:sp>
    </p:spTree>
    <p:extLst>
      <p:ext uri="{BB962C8B-B14F-4D97-AF65-F5344CB8AC3E}">
        <p14:creationId xmlns:p14="http://schemas.microsoft.com/office/powerpoint/2010/main" val="2233270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2F90D-5447-FC3D-FA25-EB093E7D1D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25E338-2342-C7C6-9658-E9E1E13B22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7863B8-089F-F102-1BC8-B8F9C86F9F8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A9AEFAC-76AB-3A75-B782-FBEC2361F50E}"/>
              </a:ext>
            </a:extLst>
          </p:cNvPr>
          <p:cNvSpPr>
            <a:spLocks noGrp="1"/>
          </p:cNvSpPr>
          <p:nvPr>
            <p:ph type="sldNum" sz="quarter" idx="5"/>
          </p:nvPr>
        </p:nvSpPr>
        <p:spPr/>
        <p:txBody>
          <a:bodyPr/>
          <a:lstStyle/>
          <a:p>
            <a:fld id="{B7155494-7648-45E6-8BAF-45D7BA390127}" type="slidenum">
              <a:rPr lang="zh-CN" altLang="en-US" smtClean="0"/>
              <a:t>28</a:t>
            </a:fld>
            <a:endParaRPr lang="zh-CN" altLang="en-US"/>
          </a:p>
        </p:txBody>
      </p:sp>
    </p:spTree>
    <p:extLst>
      <p:ext uri="{BB962C8B-B14F-4D97-AF65-F5344CB8AC3E}">
        <p14:creationId xmlns:p14="http://schemas.microsoft.com/office/powerpoint/2010/main" val="1840501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42247-40E5-F557-5DF4-D94F02D951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203D46-9E1D-C84E-F8D4-6A42EA22B6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19268F-2D24-683F-A96E-A1EC6F2E7EB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BFEE8AD-30E7-AD5B-5A1E-100E5B11FD6A}"/>
              </a:ext>
            </a:extLst>
          </p:cNvPr>
          <p:cNvSpPr>
            <a:spLocks noGrp="1"/>
          </p:cNvSpPr>
          <p:nvPr>
            <p:ph type="sldNum" sz="quarter" idx="5"/>
          </p:nvPr>
        </p:nvSpPr>
        <p:spPr/>
        <p:txBody>
          <a:bodyPr/>
          <a:lstStyle/>
          <a:p>
            <a:fld id="{B7155494-7648-45E6-8BAF-45D7BA390127}" type="slidenum">
              <a:rPr lang="zh-CN" altLang="en-US" smtClean="0"/>
              <a:t>29</a:t>
            </a:fld>
            <a:endParaRPr lang="zh-CN" altLang="en-US"/>
          </a:p>
        </p:txBody>
      </p:sp>
    </p:spTree>
    <p:extLst>
      <p:ext uri="{BB962C8B-B14F-4D97-AF65-F5344CB8AC3E}">
        <p14:creationId xmlns:p14="http://schemas.microsoft.com/office/powerpoint/2010/main" val="4207067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78913-8934-75FB-1676-38EAB34A39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DA4E31-D97D-9B65-524E-4C280DACB7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E025AA-5526-E5F9-7EB5-484424647FD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77BC551-53E8-E7DD-35E4-652C98AC3E66}"/>
              </a:ext>
            </a:extLst>
          </p:cNvPr>
          <p:cNvSpPr>
            <a:spLocks noGrp="1"/>
          </p:cNvSpPr>
          <p:nvPr>
            <p:ph type="sldNum" sz="quarter" idx="5"/>
          </p:nvPr>
        </p:nvSpPr>
        <p:spPr/>
        <p:txBody>
          <a:bodyPr/>
          <a:lstStyle/>
          <a:p>
            <a:fld id="{B7155494-7648-45E6-8BAF-45D7BA390127}" type="slidenum">
              <a:rPr lang="zh-CN" altLang="en-US" smtClean="0"/>
              <a:t>30</a:t>
            </a:fld>
            <a:endParaRPr lang="zh-CN" altLang="en-US"/>
          </a:p>
        </p:txBody>
      </p:sp>
    </p:spTree>
    <p:extLst>
      <p:ext uri="{BB962C8B-B14F-4D97-AF65-F5344CB8AC3E}">
        <p14:creationId xmlns:p14="http://schemas.microsoft.com/office/powerpoint/2010/main" val="3160036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4EE1-8AA4-A3F1-5573-285F571108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3CF781-BEF7-330A-0D62-C1AEAF7349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2B3FAD-D450-4929-2D73-5E1D4BC8B5E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B8FFEF2-270A-DE5E-96C2-FE32ED75DCC8}"/>
              </a:ext>
            </a:extLst>
          </p:cNvPr>
          <p:cNvSpPr>
            <a:spLocks noGrp="1"/>
          </p:cNvSpPr>
          <p:nvPr>
            <p:ph type="sldNum" sz="quarter" idx="5"/>
          </p:nvPr>
        </p:nvSpPr>
        <p:spPr/>
        <p:txBody>
          <a:bodyPr/>
          <a:lstStyle/>
          <a:p>
            <a:fld id="{B7155494-7648-45E6-8BAF-45D7BA390127}" type="slidenum">
              <a:rPr lang="zh-CN" altLang="en-US" smtClean="0"/>
              <a:t>31</a:t>
            </a:fld>
            <a:endParaRPr lang="zh-CN" altLang="en-US"/>
          </a:p>
        </p:txBody>
      </p:sp>
    </p:spTree>
    <p:extLst>
      <p:ext uri="{BB962C8B-B14F-4D97-AF65-F5344CB8AC3E}">
        <p14:creationId xmlns:p14="http://schemas.microsoft.com/office/powerpoint/2010/main" val="3681538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1166F-E172-D5FF-5A8C-C09AB5609B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D52561-EE8D-CF6F-9B28-32A71FE184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155052-1DBE-4EDC-9C3E-5015A36EF00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1A5AE20-43EB-F835-4C4B-B30FA919CF8D}"/>
              </a:ext>
            </a:extLst>
          </p:cNvPr>
          <p:cNvSpPr>
            <a:spLocks noGrp="1"/>
          </p:cNvSpPr>
          <p:nvPr>
            <p:ph type="sldNum" sz="quarter" idx="5"/>
          </p:nvPr>
        </p:nvSpPr>
        <p:spPr/>
        <p:txBody>
          <a:bodyPr/>
          <a:lstStyle/>
          <a:p>
            <a:fld id="{B7155494-7648-45E6-8BAF-45D7BA390127}" type="slidenum">
              <a:rPr lang="zh-CN" altLang="en-US" smtClean="0"/>
              <a:t>32</a:t>
            </a:fld>
            <a:endParaRPr lang="zh-CN" altLang="en-US"/>
          </a:p>
        </p:txBody>
      </p:sp>
    </p:spTree>
    <p:extLst>
      <p:ext uri="{BB962C8B-B14F-4D97-AF65-F5344CB8AC3E}">
        <p14:creationId xmlns:p14="http://schemas.microsoft.com/office/powerpoint/2010/main" val="1425136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4BA6C-9013-C6B7-BCEB-008FCF3E16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45348E3-D8C6-1790-484D-5FB9CA4EB9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F13505-18BF-BA4F-D204-DDAB2E70FDB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C02C677-B30A-09CF-251E-1BB76F48FF6F}"/>
              </a:ext>
            </a:extLst>
          </p:cNvPr>
          <p:cNvSpPr>
            <a:spLocks noGrp="1"/>
          </p:cNvSpPr>
          <p:nvPr>
            <p:ph type="sldNum" sz="quarter" idx="5"/>
          </p:nvPr>
        </p:nvSpPr>
        <p:spPr/>
        <p:txBody>
          <a:bodyPr/>
          <a:lstStyle/>
          <a:p>
            <a:fld id="{B7155494-7648-45E6-8BAF-45D7BA390127}" type="slidenum">
              <a:rPr lang="zh-CN" altLang="en-US" smtClean="0"/>
              <a:t>33</a:t>
            </a:fld>
            <a:endParaRPr lang="zh-CN" altLang="en-US"/>
          </a:p>
        </p:txBody>
      </p:sp>
    </p:spTree>
    <p:extLst>
      <p:ext uri="{BB962C8B-B14F-4D97-AF65-F5344CB8AC3E}">
        <p14:creationId xmlns:p14="http://schemas.microsoft.com/office/powerpoint/2010/main" val="3735471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34</a:t>
            </a:fld>
            <a:endParaRPr lang="zh-CN" altLang="en-US"/>
          </a:p>
        </p:txBody>
      </p:sp>
    </p:spTree>
    <p:extLst>
      <p:ext uri="{BB962C8B-B14F-4D97-AF65-F5344CB8AC3E}">
        <p14:creationId xmlns:p14="http://schemas.microsoft.com/office/powerpoint/2010/main" val="2470124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E0906-4311-7819-C8E1-9083E19BCB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6A5047-B399-2C35-E796-9260361937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47FE44-BCF3-7AD2-F8F0-7D7AD3C96DB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9EB036B-447A-E9BF-F8A1-38E66EDB9CA6}"/>
              </a:ext>
            </a:extLst>
          </p:cNvPr>
          <p:cNvSpPr>
            <a:spLocks noGrp="1"/>
          </p:cNvSpPr>
          <p:nvPr>
            <p:ph type="sldNum" sz="quarter" idx="5"/>
          </p:nvPr>
        </p:nvSpPr>
        <p:spPr/>
        <p:txBody>
          <a:bodyPr/>
          <a:lstStyle/>
          <a:p>
            <a:fld id="{B7155494-7648-45E6-8BAF-45D7BA390127}" type="slidenum">
              <a:rPr lang="zh-CN" altLang="en-US" smtClean="0"/>
              <a:t>35</a:t>
            </a:fld>
            <a:endParaRPr lang="zh-CN" altLang="en-US"/>
          </a:p>
        </p:txBody>
      </p:sp>
    </p:spTree>
    <p:extLst>
      <p:ext uri="{BB962C8B-B14F-4D97-AF65-F5344CB8AC3E}">
        <p14:creationId xmlns:p14="http://schemas.microsoft.com/office/powerpoint/2010/main" val="238292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8161F-2B6F-3BBE-590A-A318E8F4F9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CEF02D-992B-0215-E5B7-5E7028B7E4C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038C0C4-773C-12CE-D502-469D0C569E6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74DE58C-08F1-7FD1-0CB7-64059ABFE253}"/>
              </a:ext>
            </a:extLst>
          </p:cNvPr>
          <p:cNvSpPr>
            <a:spLocks noGrp="1"/>
          </p:cNvSpPr>
          <p:nvPr>
            <p:ph type="sldNum" sz="quarter" idx="5"/>
          </p:nvPr>
        </p:nvSpPr>
        <p:spPr/>
        <p:txBody>
          <a:bodyPr/>
          <a:lstStyle/>
          <a:p>
            <a:fld id="{B7155494-7648-45E6-8BAF-45D7BA390127}" type="slidenum">
              <a:rPr lang="zh-CN" altLang="en-US" smtClean="0"/>
              <a:t>3</a:t>
            </a:fld>
            <a:endParaRPr lang="zh-CN" altLang="en-US"/>
          </a:p>
        </p:txBody>
      </p:sp>
    </p:spTree>
    <p:extLst>
      <p:ext uri="{BB962C8B-B14F-4D97-AF65-F5344CB8AC3E}">
        <p14:creationId xmlns:p14="http://schemas.microsoft.com/office/powerpoint/2010/main" val="2041280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36</a:t>
            </a:fld>
            <a:endParaRPr lang="zh-CN" altLang="en-US"/>
          </a:p>
        </p:txBody>
      </p:sp>
    </p:spTree>
    <p:extLst>
      <p:ext uri="{BB962C8B-B14F-4D97-AF65-F5344CB8AC3E}">
        <p14:creationId xmlns:p14="http://schemas.microsoft.com/office/powerpoint/2010/main" val="907553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37</a:t>
            </a:fld>
            <a:endParaRPr lang="zh-CN" altLang="en-US"/>
          </a:p>
        </p:txBody>
      </p:sp>
    </p:spTree>
    <p:extLst>
      <p:ext uri="{BB962C8B-B14F-4D97-AF65-F5344CB8AC3E}">
        <p14:creationId xmlns:p14="http://schemas.microsoft.com/office/powerpoint/2010/main" val="3290502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82869-A5DE-00CA-2429-EE1F28B0FF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03A59F-3D10-8835-C260-6959C74976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187458-9AEC-6FCB-E47D-82F7A9B414D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0959B57-6E9A-B4D1-9DAA-1C5183BCB2ED}"/>
              </a:ext>
            </a:extLst>
          </p:cNvPr>
          <p:cNvSpPr>
            <a:spLocks noGrp="1"/>
          </p:cNvSpPr>
          <p:nvPr>
            <p:ph type="sldNum" sz="quarter" idx="5"/>
          </p:nvPr>
        </p:nvSpPr>
        <p:spPr/>
        <p:txBody>
          <a:bodyPr/>
          <a:lstStyle/>
          <a:p>
            <a:fld id="{B7155494-7648-45E6-8BAF-45D7BA390127}" type="slidenum">
              <a:rPr lang="zh-CN" altLang="en-US" smtClean="0"/>
              <a:t>38</a:t>
            </a:fld>
            <a:endParaRPr lang="zh-CN" altLang="en-US"/>
          </a:p>
        </p:txBody>
      </p:sp>
    </p:spTree>
    <p:extLst>
      <p:ext uri="{BB962C8B-B14F-4D97-AF65-F5344CB8AC3E}">
        <p14:creationId xmlns:p14="http://schemas.microsoft.com/office/powerpoint/2010/main" val="1094407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B588A-FB45-E2D1-0ABD-A572AE5A21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8457A-F606-65C1-B58E-86CE0254A6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BB20F0-0EF8-3F25-65BD-76779FF8EDC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62C417B-D74A-CD4E-1605-CA1A306DE0E4}"/>
              </a:ext>
            </a:extLst>
          </p:cNvPr>
          <p:cNvSpPr>
            <a:spLocks noGrp="1"/>
          </p:cNvSpPr>
          <p:nvPr>
            <p:ph type="sldNum" sz="quarter" idx="5"/>
          </p:nvPr>
        </p:nvSpPr>
        <p:spPr/>
        <p:txBody>
          <a:bodyPr/>
          <a:lstStyle/>
          <a:p>
            <a:fld id="{B7155494-7648-45E6-8BAF-45D7BA390127}" type="slidenum">
              <a:rPr lang="zh-CN" altLang="en-US" smtClean="0"/>
              <a:t>39</a:t>
            </a:fld>
            <a:endParaRPr lang="zh-CN" altLang="en-US"/>
          </a:p>
        </p:txBody>
      </p:sp>
    </p:spTree>
    <p:extLst>
      <p:ext uri="{BB962C8B-B14F-4D97-AF65-F5344CB8AC3E}">
        <p14:creationId xmlns:p14="http://schemas.microsoft.com/office/powerpoint/2010/main" val="1704474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2EAC5-10E6-53CC-DBA0-DD26C973DF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C453CE-37F5-6220-3A87-3E8307AC97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659008-E452-0D4E-AEAA-E4AD6119C98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79CCF1-5504-792F-4E49-E1779FB2E48E}"/>
              </a:ext>
            </a:extLst>
          </p:cNvPr>
          <p:cNvSpPr>
            <a:spLocks noGrp="1"/>
          </p:cNvSpPr>
          <p:nvPr>
            <p:ph type="sldNum" sz="quarter" idx="5"/>
          </p:nvPr>
        </p:nvSpPr>
        <p:spPr/>
        <p:txBody>
          <a:bodyPr/>
          <a:lstStyle/>
          <a:p>
            <a:fld id="{B7155494-7648-45E6-8BAF-45D7BA390127}" type="slidenum">
              <a:rPr lang="zh-CN" altLang="en-US" smtClean="0"/>
              <a:t>40</a:t>
            </a:fld>
            <a:endParaRPr lang="zh-CN" altLang="en-US"/>
          </a:p>
        </p:txBody>
      </p:sp>
    </p:spTree>
    <p:extLst>
      <p:ext uri="{BB962C8B-B14F-4D97-AF65-F5344CB8AC3E}">
        <p14:creationId xmlns:p14="http://schemas.microsoft.com/office/powerpoint/2010/main" val="12459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41</a:t>
            </a:fld>
            <a:endParaRPr lang="zh-CN" altLang="en-US"/>
          </a:p>
        </p:txBody>
      </p:sp>
    </p:spTree>
    <p:extLst>
      <p:ext uri="{BB962C8B-B14F-4D97-AF65-F5344CB8AC3E}">
        <p14:creationId xmlns:p14="http://schemas.microsoft.com/office/powerpoint/2010/main" val="1245891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42</a:t>
            </a:fld>
            <a:endParaRPr lang="zh-CN" altLang="en-US"/>
          </a:p>
        </p:txBody>
      </p:sp>
    </p:spTree>
    <p:extLst>
      <p:ext uri="{BB962C8B-B14F-4D97-AF65-F5344CB8AC3E}">
        <p14:creationId xmlns:p14="http://schemas.microsoft.com/office/powerpoint/2010/main" val="2717984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E12A6-0BE4-FB7A-DA03-D931A11B67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DC08A8-9F71-23E2-5684-A391111A74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0F7C982-5CDE-4159-6827-E6269CB4618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FB6811A-B670-52A3-C3CC-76D426F2C87D}"/>
              </a:ext>
            </a:extLst>
          </p:cNvPr>
          <p:cNvSpPr>
            <a:spLocks noGrp="1"/>
          </p:cNvSpPr>
          <p:nvPr>
            <p:ph type="sldNum" sz="quarter" idx="5"/>
          </p:nvPr>
        </p:nvSpPr>
        <p:spPr/>
        <p:txBody>
          <a:bodyPr/>
          <a:lstStyle/>
          <a:p>
            <a:fld id="{B7155494-7648-45E6-8BAF-45D7BA390127}" type="slidenum">
              <a:rPr lang="zh-CN" altLang="en-US" smtClean="0"/>
              <a:t>43</a:t>
            </a:fld>
            <a:endParaRPr lang="zh-CN" altLang="en-US"/>
          </a:p>
        </p:txBody>
      </p:sp>
    </p:spTree>
    <p:extLst>
      <p:ext uri="{BB962C8B-B14F-4D97-AF65-F5344CB8AC3E}">
        <p14:creationId xmlns:p14="http://schemas.microsoft.com/office/powerpoint/2010/main" val="2598314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44</a:t>
            </a:fld>
            <a:endParaRPr lang="zh-CN" altLang="en-US"/>
          </a:p>
        </p:txBody>
      </p:sp>
    </p:spTree>
    <p:extLst>
      <p:ext uri="{BB962C8B-B14F-4D97-AF65-F5344CB8AC3E}">
        <p14:creationId xmlns:p14="http://schemas.microsoft.com/office/powerpoint/2010/main" val="4216483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45</a:t>
            </a:fld>
            <a:endParaRPr lang="zh-CN" altLang="en-US"/>
          </a:p>
        </p:txBody>
      </p:sp>
    </p:spTree>
    <p:extLst>
      <p:ext uri="{BB962C8B-B14F-4D97-AF65-F5344CB8AC3E}">
        <p14:creationId xmlns:p14="http://schemas.microsoft.com/office/powerpoint/2010/main" val="3684672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F045F-C1F8-2CFA-2D77-478DBE3C5E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ACE2EB-4FD2-5F51-4AD2-AA055E69CF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CCBFD6-3DBF-8A94-D1C9-5B3CAAA7B95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F5DD701-A5E9-0260-F40F-69B1AFF09A7D}"/>
              </a:ext>
            </a:extLst>
          </p:cNvPr>
          <p:cNvSpPr>
            <a:spLocks noGrp="1"/>
          </p:cNvSpPr>
          <p:nvPr>
            <p:ph type="sldNum" sz="quarter" idx="5"/>
          </p:nvPr>
        </p:nvSpPr>
        <p:spPr/>
        <p:txBody>
          <a:bodyPr/>
          <a:lstStyle/>
          <a:p>
            <a:fld id="{B7155494-7648-45E6-8BAF-45D7BA390127}" type="slidenum">
              <a:rPr lang="zh-CN" altLang="en-US" smtClean="0"/>
              <a:t>4</a:t>
            </a:fld>
            <a:endParaRPr lang="zh-CN" altLang="en-US"/>
          </a:p>
        </p:txBody>
      </p:sp>
    </p:spTree>
    <p:extLst>
      <p:ext uri="{BB962C8B-B14F-4D97-AF65-F5344CB8AC3E}">
        <p14:creationId xmlns:p14="http://schemas.microsoft.com/office/powerpoint/2010/main" val="4073854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D5150-44A2-5444-1274-384C1939292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1BE09A-1E57-B496-AAE7-8F29AF3C0E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135E21-886A-07B3-E5DF-C346E005222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0279D62-B427-B5AC-1FDF-8B5D1134B578}"/>
              </a:ext>
            </a:extLst>
          </p:cNvPr>
          <p:cNvSpPr>
            <a:spLocks noGrp="1"/>
          </p:cNvSpPr>
          <p:nvPr>
            <p:ph type="sldNum" sz="quarter" idx="5"/>
          </p:nvPr>
        </p:nvSpPr>
        <p:spPr/>
        <p:txBody>
          <a:bodyPr/>
          <a:lstStyle/>
          <a:p>
            <a:fld id="{B7155494-7648-45E6-8BAF-45D7BA390127}" type="slidenum">
              <a:rPr lang="zh-CN" altLang="en-US" smtClean="0"/>
              <a:t>46</a:t>
            </a:fld>
            <a:endParaRPr lang="zh-CN" altLang="en-US"/>
          </a:p>
        </p:txBody>
      </p:sp>
    </p:spTree>
    <p:extLst>
      <p:ext uri="{BB962C8B-B14F-4D97-AF65-F5344CB8AC3E}">
        <p14:creationId xmlns:p14="http://schemas.microsoft.com/office/powerpoint/2010/main" val="593195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ECB4C-2D14-CA98-D239-A559D35E5F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AF8327-8597-CC2E-94F6-0960A82AB5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4DA09D-A9A1-7D45-37FC-C56EE99A867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9546EAD-A6EC-34BA-A3BA-B8C88D41651A}"/>
              </a:ext>
            </a:extLst>
          </p:cNvPr>
          <p:cNvSpPr>
            <a:spLocks noGrp="1"/>
          </p:cNvSpPr>
          <p:nvPr>
            <p:ph type="sldNum" sz="quarter" idx="5"/>
          </p:nvPr>
        </p:nvSpPr>
        <p:spPr/>
        <p:txBody>
          <a:bodyPr/>
          <a:lstStyle/>
          <a:p>
            <a:fld id="{B7155494-7648-45E6-8BAF-45D7BA390127}" type="slidenum">
              <a:rPr lang="zh-CN" altLang="en-US" smtClean="0"/>
              <a:t>47</a:t>
            </a:fld>
            <a:endParaRPr lang="zh-CN" altLang="en-US"/>
          </a:p>
        </p:txBody>
      </p:sp>
    </p:spTree>
    <p:extLst>
      <p:ext uri="{BB962C8B-B14F-4D97-AF65-F5344CB8AC3E}">
        <p14:creationId xmlns:p14="http://schemas.microsoft.com/office/powerpoint/2010/main" val="2905088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48</a:t>
            </a:fld>
            <a:endParaRPr lang="zh-CN" altLang="en-US"/>
          </a:p>
        </p:txBody>
      </p:sp>
    </p:spTree>
    <p:extLst>
      <p:ext uri="{BB962C8B-B14F-4D97-AF65-F5344CB8AC3E}">
        <p14:creationId xmlns:p14="http://schemas.microsoft.com/office/powerpoint/2010/main" val="28783879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49</a:t>
            </a:fld>
            <a:endParaRPr lang="zh-CN" altLang="en-US"/>
          </a:p>
        </p:txBody>
      </p:sp>
    </p:spTree>
    <p:extLst>
      <p:ext uri="{BB962C8B-B14F-4D97-AF65-F5344CB8AC3E}">
        <p14:creationId xmlns:p14="http://schemas.microsoft.com/office/powerpoint/2010/main" val="1931822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50</a:t>
            </a:fld>
            <a:endParaRPr lang="zh-CN" altLang="en-US"/>
          </a:p>
        </p:txBody>
      </p:sp>
    </p:spTree>
    <p:extLst>
      <p:ext uri="{BB962C8B-B14F-4D97-AF65-F5344CB8AC3E}">
        <p14:creationId xmlns:p14="http://schemas.microsoft.com/office/powerpoint/2010/main" val="4018401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51</a:t>
            </a:fld>
            <a:endParaRPr lang="zh-CN" altLang="en-US"/>
          </a:p>
        </p:txBody>
      </p:sp>
    </p:spTree>
    <p:extLst>
      <p:ext uri="{BB962C8B-B14F-4D97-AF65-F5344CB8AC3E}">
        <p14:creationId xmlns:p14="http://schemas.microsoft.com/office/powerpoint/2010/main" val="2871370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52</a:t>
            </a:fld>
            <a:endParaRPr lang="zh-CN" altLang="en-US"/>
          </a:p>
        </p:txBody>
      </p:sp>
    </p:spTree>
    <p:extLst>
      <p:ext uri="{BB962C8B-B14F-4D97-AF65-F5344CB8AC3E}">
        <p14:creationId xmlns:p14="http://schemas.microsoft.com/office/powerpoint/2010/main" val="6058084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53</a:t>
            </a:fld>
            <a:endParaRPr lang="zh-CN" altLang="en-US"/>
          </a:p>
        </p:txBody>
      </p:sp>
    </p:spTree>
    <p:extLst>
      <p:ext uri="{BB962C8B-B14F-4D97-AF65-F5344CB8AC3E}">
        <p14:creationId xmlns:p14="http://schemas.microsoft.com/office/powerpoint/2010/main" val="36885362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56</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57</a:t>
            </a:fld>
            <a:endParaRPr lang="zh-CN" altLang="en-US"/>
          </a:p>
        </p:txBody>
      </p:sp>
    </p:spTree>
    <p:extLst>
      <p:ext uri="{BB962C8B-B14F-4D97-AF65-F5344CB8AC3E}">
        <p14:creationId xmlns:p14="http://schemas.microsoft.com/office/powerpoint/2010/main" val="358157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8726-8DCD-EB7F-69A6-482833BB0D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C0130B-DF46-D426-A7EA-E155A153C6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F1EDA-5066-C51A-3D4D-95E112B9EF3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4503039-9346-8677-E41E-C3B1519A321A}"/>
              </a:ext>
            </a:extLst>
          </p:cNvPr>
          <p:cNvSpPr>
            <a:spLocks noGrp="1"/>
          </p:cNvSpPr>
          <p:nvPr>
            <p:ph type="sldNum" sz="quarter" idx="5"/>
          </p:nvPr>
        </p:nvSpPr>
        <p:spPr/>
        <p:txBody>
          <a:bodyPr/>
          <a:lstStyle/>
          <a:p>
            <a:fld id="{B7155494-7648-45E6-8BAF-45D7BA390127}" type="slidenum">
              <a:rPr lang="zh-CN" altLang="en-US" smtClean="0"/>
              <a:t>5</a:t>
            </a:fld>
            <a:endParaRPr lang="zh-CN" altLang="en-US"/>
          </a:p>
        </p:txBody>
      </p:sp>
    </p:spTree>
    <p:extLst>
      <p:ext uri="{BB962C8B-B14F-4D97-AF65-F5344CB8AC3E}">
        <p14:creationId xmlns:p14="http://schemas.microsoft.com/office/powerpoint/2010/main" val="1803589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58</a:t>
            </a:fld>
            <a:endParaRPr lang="zh-CN" altLang="en-US"/>
          </a:p>
        </p:txBody>
      </p:sp>
    </p:spTree>
    <p:extLst>
      <p:ext uri="{BB962C8B-B14F-4D97-AF65-F5344CB8AC3E}">
        <p14:creationId xmlns:p14="http://schemas.microsoft.com/office/powerpoint/2010/main" val="1461246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59</a:t>
            </a:fld>
            <a:endParaRPr lang="zh-CN" altLang="en-US"/>
          </a:p>
        </p:txBody>
      </p:sp>
    </p:spTree>
    <p:extLst>
      <p:ext uri="{BB962C8B-B14F-4D97-AF65-F5344CB8AC3E}">
        <p14:creationId xmlns:p14="http://schemas.microsoft.com/office/powerpoint/2010/main" val="20953625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60</a:t>
            </a:fld>
            <a:endParaRPr lang="zh-CN" altLang="en-US"/>
          </a:p>
        </p:txBody>
      </p:sp>
    </p:spTree>
    <p:extLst>
      <p:ext uri="{BB962C8B-B14F-4D97-AF65-F5344CB8AC3E}">
        <p14:creationId xmlns:p14="http://schemas.microsoft.com/office/powerpoint/2010/main" val="917225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61</a:t>
            </a:fld>
            <a:endParaRPr lang="zh-CN" altLang="en-US"/>
          </a:p>
        </p:txBody>
      </p:sp>
    </p:spTree>
    <p:extLst>
      <p:ext uri="{BB962C8B-B14F-4D97-AF65-F5344CB8AC3E}">
        <p14:creationId xmlns:p14="http://schemas.microsoft.com/office/powerpoint/2010/main" val="1862128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62</a:t>
            </a:fld>
            <a:endParaRPr lang="zh-CN" altLang="en-US"/>
          </a:p>
        </p:txBody>
      </p:sp>
    </p:spTree>
    <p:extLst>
      <p:ext uri="{BB962C8B-B14F-4D97-AF65-F5344CB8AC3E}">
        <p14:creationId xmlns:p14="http://schemas.microsoft.com/office/powerpoint/2010/main" val="4150963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63</a:t>
            </a:fld>
            <a:endParaRPr lang="zh-CN" altLang="en-US"/>
          </a:p>
        </p:txBody>
      </p:sp>
    </p:spTree>
    <p:extLst>
      <p:ext uri="{BB962C8B-B14F-4D97-AF65-F5344CB8AC3E}">
        <p14:creationId xmlns:p14="http://schemas.microsoft.com/office/powerpoint/2010/main" val="4082793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64</a:t>
            </a:fld>
            <a:endParaRPr lang="zh-CN" altLang="en-US"/>
          </a:p>
        </p:txBody>
      </p:sp>
    </p:spTree>
    <p:extLst>
      <p:ext uri="{BB962C8B-B14F-4D97-AF65-F5344CB8AC3E}">
        <p14:creationId xmlns:p14="http://schemas.microsoft.com/office/powerpoint/2010/main" val="31428116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65</a:t>
            </a:fld>
            <a:endParaRPr lang="zh-CN" altLang="en-US"/>
          </a:p>
        </p:txBody>
      </p:sp>
    </p:spTree>
    <p:extLst>
      <p:ext uri="{BB962C8B-B14F-4D97-AF65-F5344CB8AC3E}">
        <p14:creationId xmlns:p14="http://schemas.microsoft.com/office/powerpoint/2010/main" val="36703604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66</a:t>
            </a:fld>
            <a:endParaRPr lang="zh-CN" altLang="en-US"/>
          </a:p>
        </p:txBody>
      </p:sp>
    </p:spTree>
    <p:extLst>
      <p:ext uri="{BB962C8B-B14F-4D97-AF65-F5344CB8AC3E}">
        <p14:creationId xmlns:p14="http://schemas.microsoft.com/office/powerpoint/2010/main" val="29485067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67</a:t>
            </a:fld>
            <a:endParaRPr lang="zh-CN" altLang="en-US"/>
          </a:p>
        </p:txBody>
      </p:sp>
    </p:spTree>
    <p:extLst>
      <p:ext uri="{BB962C8B-B14F-4D97-AF65-F5344CB8AC3E}">
        <p14:creationId xmlns:p14="http://schemas.microsoft.com/office/powerpoint/2010/main" val="3479309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83F17-B05D-6FCA-B9B9-3E93F6C24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FD0B28-A196-DC87-EF41-C9F856C2D4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929EA8-F7DF-5930-3045-C323D3A0739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300A498-CA2F-346F-7F83-A07EE087B7A4}"/>
              </a:ext>
            </a:extLst>
          </p:cNvPr>
          <p:cNvSpPr>
            <a:spLocks noGrp="1"/>
          </p:cNvSpPr>
          <p:nvPr>
            <p:ph type="sldNum" sz="quarter" idx="5"/>
          </p:nvPr>
        </p:nvSpPr>
        <p:spPr/>
        <p:txBody>
          <a:bodyPr/>
          <a:lstStyle/>
          <a:p>
            <a:fld id="{B7155494-7648-45E6-8BAF-45D7BA390127}" type="slidenum">
              <a:rPr lang="zh-CN" altLang="en-US" smtClean="0"/>
              <a:t>6</a:t>
            </a:fld>
            <a:endParaRPr lang="zh-CN" altLang="en-US"/>
          </a:p>
        </p:txBody>
      </p:sp>
    </p:spTree>
    <p:extLst>
      <p:ext uri="{BB962C8B-B14F-4D97-AF65-F5344CB8AC3E}">
        <p14:creationId xmlns:p14="http://schemas.microsoft.com/office/powerpoint/2010/main" val="16481346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68</a:t>
            </a:fld>
            <a:endParaRPr lang="zh-CN" altLang="en-US"/>
          </a:p>
        </p:txBody>
      </p:sp>
    </p:spTree>
    <p:extLst>
      <p:ext uri="{BB962C8B-B14F-4D97-AF65-F5344CB8AC3E}">
        <p14:creationId xmlns:p14="http://schemas.microsoft.com/office/powerpoint/2010/main" val="282680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71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72</a:t>
            </a:fld>
            <a:endParaRPr lang="zh-CN" altLang="en-US"/>
          </a:p>
        </p:txBody>
      </p:sp>
    </p:spTree>
    <p:extLst>
      <p:ext uri="{BB962C8B-B14F-4D97-AF65-F5344CB8AC3E}">
        <p14:creationId xmlns:p14="http://schemas.microsoft.com/office/powerpoint/2010/main" val="39175582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73</a:t>
            </a:fld>
            <a:endParaRPr lang="zh-CN" altLang="en-US"/>
          </a:p>
        </p:txBody>
      </p:sp>
    </p:spTree>
    <p:extLst>
      <p:ext uri="{BB962C8B-B14F-4D97-AF65-F5344CB8AC3E}">
        <p14:creationId xmlns:p14="http://schemas.microsoft.com/office/powerpoint/2010/main" val="41143043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74</a:t>
            </a:fld>
            <a:endParaRPr lang="zh-CN" altLang="en-US"/>
          </a:p>
        </p:txBody>
      </p:sp>
    </p:spTree>
    <p:extLst>
      <p:ext uri="{BB962C8B-B14F-4D97-AF65-F5344CB8AC3E}">
        <p14:creationId xmlns:p14="http://schemas.microsoft.com/office/powerpoint/2010/main" val="14538533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75</a:t>
            </a:fld>
            <a:endParaRPr lang="zh-CN" altLang="en-US"/>
          </a:p>
        </p:txBody>
      </p:sp>
    </p:spTree>
    <p:extLst>
      <p:ext uri="{BB962C8B-B14F-4D97-AF65-F5344CB8AC3E}">
        <p14:creationId xmlns:p14="http://schemas.microsoft.com/office/powerpoint/2010/main" val="34631432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76</a:t>
            </a:fld>
            <a:endParaRPr lang="zh-CN" altLang="en-US"/>
          </a:p>
        </p:txBody>
      </p:sp>
    </p:spTree>
    <p:extLst>
      <p:ext uri="{BB962C8B-B14F-4D97-AF65-F5344CB8AC3E}">
        <p14:creationId xmlns:p14="http://schemas.microsoft.com/office/powerpoint/2010/main" val="3117072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77</a:t>
            </a:fld>
            <a:endParaRPr lang="zh-CN" altLang="en-US"/>
          </a:p>
        </p:txBody>
      </p:sp>
    </p:spTree>
    <p:extLst>
      <p:ext uri="{BB962C8B-B14F-4D97-AF65-F5344CB8AC3E}">
        <p14:creationId xmlns:p14="http://schemas.microsoft.com/office/powerpoint/2010/main" val="2824676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78</a:t>
            </a:fld>
            <a:endParaRPr lang="zh-CN" altLang="en-US"/>
          </a:p>
        </p:txBody>
      </p:sp>
    </p:spTree>
    <p:extLst>
      <p:ext uri="{BB962C8B-B14F-4D97-AF65-F5344CB8AC3E}">
        <p14:creationId xmlns:p14="http://schemas.microsoft.com/office/powerpoint/2010/main" val="2974728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79</a:t>
            </a:fld>
            <a:endParaRPr lang="zh-CN" altLang="en-US"/>
          </a:p>
        </p:txBody>
      </p:sp>
    </p:spTree>
    <p:extLst>
      <p:ext uri="{BB962C8B-B14F-4D97-AF65-F5344CB8AC3E}">
        <p14:creationId xmlns:p14="http://schemas.microsoft.com/office/powerpoint/2010/main" val="32635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48EE4-10A1-2F0F-0324-59F6B3FD39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AEF0E5-B76F-B85A-D038-44F167498C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770909-8A3C-DECA-004A-EFA8C88C920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BCD6007-9170-AD8D-B063-F4F00B8ED6BB}"/>
              </a:ext>
            </a:extLst>
          </p:cNvPr>
          <p:cNvSpPr>
            <a:spLocks noGrp="1"/>
          </p:cNvSpPr>
          <p:nvPr>
            <p:ph type="sldNum" sz="quarter" idx="5"/>
          </p:nvPr>
        </p:nvSpPr>
        <p:spPr/>
        <p:txBody>
          <a:bodyPr/>
          <a:lstStyle/>
          <a:p>
            <a:fld id="{B7155494-7648-45E6-8BAF-45D7BA390127}" type="slidenum">
              <a:rPr lang="zh-CN" altLang="en-US" smtClean="0"/>
              <a:t>7</a:t>
            </a:fld>
            <a:endParaRPr lang="zh-CN" altLang="en-US"/>
          </a:p>
        </p:txBody>
      </p:sp>
    </p:spTree>
    <p:extLst>
      <p:ext uri="{BB962C8B-B14F-4D97-AF65-F5344CB8AC3E}">
        <p14:creationId xmlns:p14="http://schemas.microsoft.com/office/powerpoint/2010/main" val="2219521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80</a:t>
            </a:fld>
            <a:endParaRPr lang="zh-CN" altLang="en-US"/>
          </a:p>
        </p:txBody>
      </p:sp>
    </p:spTree>
    <p:extLst>
      <p:ext uri="{BB962C8B-B14F-4D97-AF65-F5344CB8AC3E}">
        <p14:creationId xmlns:p14="http://schemas.microsoft.com/office/powerpoint/2010/main" val="18675620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83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图片占位符 2"/>
          <p:cNvSpPr>
            <a:spLocks noGrp="1"/>
          </p:cNvSpPr>
          <p:nvPr>
            <p:ph type="pic" sz="quarter" idx="12"/>
          </p:nvPr>
        </p:nvSpPr>
        <p:spPr>
          <a:xfrm>
            <a:off x="812800" y="1296273"/>
            <a:ext cx="3787775" cy="2132727"/>
          </a:xfrm>
          <a:prstGeom prst="rect">
            <a:avLst/>
          </a:prstGeom>
          <a:ln w="25400">
            <a:noFill/>
          </a:ln>
        </p:spPr>
        <p:txBody>
          <a:bodyPr/>
          <a:lstStyle/>
          <a:p>
            <a:endParaRPr lang="zh-CN" altLang="en-US"/>
          </a:p>
        </p:txBody>
      </p:sp>
      <p:sp>
        <p:nvSpPr>
          <p:cNvPr id="9" name="图片占位符 2"/>
          <p:cNvSpPr>
            <a:spLocks noGrp="1"/>
          </p:cNvSpPr>
          <p:nvPr>
            <p:ph type="pic" sz="quarter" idx="13"/>
          </p:nvPr>
        </p:nvSpPr>
        <p:spPr>
          <a:xfrm>
            <a:off x="7578724" y="3628249"/>
            <a:ext cx="3787775" cy="2132727"/>
          </a:xfrm>
          <a:prstGeom prst="rect">
            <a:avLst/>
          </a:prstGeom>
          <a:ln w="25400">
            <a:noFill/>
          </a:ln>
        </p:spPr>
        <p:txBody>
          <a:bodyPr/>
          <a:lstStyle/>
          <a:p>
            <a:endParaRPr lang="zh-CN" altLang="en-US"/>
          </a:p>
        </p:txBody>
      </p:sp>
      <p:sp>
        <p:nvSpPr>
          <p:cNvPr id="16"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17" name="任意多边形: 形状 16"/>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5"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6" name="任意多边形: 形状 5"/>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图片占位符 9"/>
          <p:cNvSpPr>
            <a:spLocks noGrp="1"/>
          </p:cNvSpPr>
          <p:nvPr>
            <p:ph type="pic" sz="quarter" idx="12"/>
          </p:nvPr>
        </p:nvSpPr>
        <p:spPr>
          <a:xfrm rot="21360000">
            <a:off x="573528" y="1951974"/>
            <a:ext cx="4388400" cy="2692800"/>
          </a:xfrm>
          <a:prstGeom prst="rect">
            <a:avLst/>
          </a:prstGeom>
          <a:scene3d>
            <a:camera prst="perspectiveFront" fov="3000000">
              <a:rot lat="20460000" lon="18546000" rev="312000"/>
            </a:camera>
            <a:lightRig rig="threePt" dir="t"/>
          </a:scene3d>
        </p:spPr>
        <p:txBody>
          <a:body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图片占位符 2"/>
          <p:cNvSpPr>
            <a:spLocks noGrp="1"/>
          </p:cNvSpPr>
          <p:nvPr>
            <p:ph type="pic" sz="quarter" idx="12"/>
          </p:nvPr>
        </p:nvSpPr>
        <p:spPr>
          <a:xfrm>
            <a:off x="812800" y="1296273"/>
            <a:ext cx="3787775" cy="2132727"/>
          </a:xfrm>
          <a:prstGeom prst="rect">
            <a:avLst/>
          </a:prstGeom>
          <a:ln w="25400">
            <a:noFill/>
          </a:ln>
        </p:spPr>
        <p:txBody>
          <a:bodyPr/>
          <a:lstStyle/>
          <a:p>
            <a:endParaRPr lang="zh-CN" altLang="en-US"/>
          </a:p>
        </p:txBody>
      </p:sp>
      <p:sp>
        <p:nvSpPr>
          <p:cNvPr id="9" name="图片占位符 2"/>
          <p:cNvSpPr>
            <a:spLocks noGrp="1"/>
          </p:cNvSpPr>
          <p:nvPr>
            <p:ph type="pic" sz="quarter" idx="13"/>
          </p:nvPr>
        </p:nvSpPr>
        <p:spPr>
          <a:xfrm>
            <a:off x="7578724" y="3628249"/>
            <a:ext cx="3787775" cy="2132727"/>
          </a:xfrm>
          <a:prstGeom prst="rect">
            <a:avLst/>
          </a:prstGeom>
          <a:ln w="25400">
            <a:noFill/>
          </a:ln>
        </p:spPr>
        <p:txBody>
          <a:bodyPr/>
          <a:lstStyle/>
          <a:p>
            <a:endParaRPr lang="zh-CN" altLang="en-US"/>
          </a:p>
        </p:txBody>
      </p:sp>
      <p:sp>
        <p:nvSpPr>
          <p:cNvPr id="16"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17" name="任意多边形: 形状 16"/>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Tree>
    <p:extLst>
      <p:ext uri="{BB962C8B-B14F-4D97-AF65-F5344CB8AC3E}">
        <p14:creationId xmlns:p14="http://schemas.microsoft.com/office/powerpoint/2010/main" val="26984498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2"/>
          </p:nvPr>
        </p:nvSpPr>
        <p:spPr>
          <a:xfrm>
            <a:off x="812800" y="2271551"/>
            <a:ext cx="3178175" cy="2100424"/>
          </a:xfrm>
          <a:prstGeom prst="rect">
            <a:avLst/>
          </a:prstGeom>
        </p:spPr>
        <p:txBody>
          <a:bodyPr/>
          <a:lstStyle/>
          <a:p>
            <a:endParaRPr lang="zh-CN" altLang="en-US"/>
          </a:p>
        </p:txBody>
      </p:sp>
      <p:sp>
        <p:nvSpPr>
          <p:cNvPr id="11" name="图片占位符 9"/>
          <p:cNvSpPr>
            <a:spLocks noGrp="1"/>
          </p:cNvSpPr>
          <p:nvPr>
            <p:ph type="pic" sz="quarter" idx="13"/>
          </p:nvPr>
        </p:nvSpPr>
        <p:spPr>
          <a:xfrm>
            <a:off x="4506913" y="2271551"/>
            <a:ext cx="3178175" cy="2100424"/>
          </a:xfrm>
          <a:prstGeom prst="rect">
            <a:avLst/>
          </a:prstGeom>
        </p:spPr>
        <p:txBody>
          <a:bodyPr/>
          <a:lstStyle/>
          <a:p>
            <a:endParaRPr lang="zh-CN" altLang="en-US"/>
          </a:p>
        </p:txBody>
      </p:sp>
      <p:sp>
        <p:nvSpPr>
          <p:cNvPr id="12" name="图片占位符 9"/>
          <p:cNvSpPr>
            <a:spLocks noGrp="1"/>
          </p:cNvSpPr>
          <p:nvPr>
            <p:ph type="pic" sz="quarter" idx="14"/>
          </p:nvPr>
        </p:nvSpPr>
        <p:spPr>
          <a:xfrm>
            <a:off x="8201026" y="2271551"/>
            <a:ext cx="3178175" cy="2100424"/>
          </a:xfrm>
          <a:prstGeom prst="rect">
            <a:avLst/>
          </a:prstGeom>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图片占位符 5"/>
          <p:cNvSpPr>
            <a:spLocks noGrp="1"/>
          </p:cNvSpPr>
          <p:nvPr>
            <p:ph type="pic" sz="quarter" idx="12"/>
          </p:nvPr>
        </p:nvSpPr>
        <p:spPr>
          <a:xfrm>
            <a:off x="1001713" y="1584277"/>
            <a:ext cx="4978400" cy="3975147"/>
          </a:xfrm>
          <a:prstGeom prst="rect">
            <a:avLst/>
          </a:prstGeom>
          <a:ln w="25400">
            <a:noFill/>
          </a:ln>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2"/>
          </p:nvPr>
        </p:nvSpPr>
        <p:spPr>
          <a:xfrm>
            <a:off x="812800" y="1408113"/>
            <a:ext cx="10553700" cy="1916112"/>
          </a:xfrm>
          <a:prstGeom prst="rect">
            <a:avLst/>
          </a:prstGeom>
          <a:ln w="25400">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2" name="图片占位符 11"/>
          <p:cNvSpPr>
            <a:spLocks noGrp="1"/>
          </p:cNvSpPr>
          <p:nvPr>
            <p:ph type="pic" sz="quarter" idx="12"/>
          </p:nvPr>
        </p:nvSpPr>
        <p:spPr>
          <a:xfrm>
            <a:off x="812800" y="1503363"/>
            <a:ext cx="3536950" cy="4638675"/>
          </a:xfrm>
          <a:prstGeom prst="rect">
            <a:avLst/>
          </a:prstGeom>
          <a:ln>
            <a:noFill/>
          </a:ln>
        </p:spPr>
        <p:txBody>
          <a:bodyPr/>
          <a:lstStyle/>
          <a:p>
            <a:endParaRPr lang="zh-CN" altLang="en-US"/>
          </a:p>
        </p:txBody>
      </p:sp>
      <p:sp>
        <p:nvSpPr>
          <p:cNvPr id="13" name="图片占位符 11"/>
          <p:cNvSpPr>
            <a:spLocks noGrp="1"/>
          </p:cNvSpPr>
          <p:nvPr>
            <p:ph type="pic" sz="quarter" idx="13"/>
          </p:nvPr>
        </p:nvSpPr>
        <p:spPr>
          <a:xfrm>
            <a:off x="4646751" y="1496835"/>
            <a:ext cx="3187702" cy="2199291"/>
          </a:xfrm>
          <a:prstGeom prst="rect">
            <a:avLst/>
          </a:prstGeom>
          <a:ln>
            <a:noFill/>
          </a:ln>
        </p:spPr>
        <p:txBody>
          <a:bodyPr/>
          <a:lstStyle/>
          <a:p>
            <a:endParaRPr lang="zh-CN" altLang="en-US"/>
          </a:p>
        </p:txBody>
      </p:sp>
      <p:sp>
        <p:nvSpPr>
          <p:cNvPr id="14" name="图片占位符 11"/>
          <p:cNvSpPr>
            <a:spLocks noGrp="1"/>
          </p:cNvSpPr>
          <p:nvPr>
            <p:ph type="pic" sz="quarter" idx="14"/>
          </p:nvPr>
        </p:nvSpPr>
        <p:spPr>
          <a:xfrm>
            <a:off x="8131454" y="1503890"/>
            <a:ext cx="3187702" cy="2199291"/>
          </a:xfrm>
          <a:prstGeom prst="rect">
            <a:avLst/>
          </a:prstGeom>
          <a:ln>
            <a:noFill/>
          </a:ln>
        </p:spPr>
        <p:txBody>
          <a:bodyPr/>
          <a:lstStyle/>
          <a:p>
            <a:endParaRPr lang="zh-CN" altLang="en-US"/>
          </a:p>
        </p:txBody>
      </p:sp>
      <p:sp>
        <p:nvSpPr>
          <p:cNvPr id="15" name="图片占位符 11"/>
          <p:cNvSpPr>
            <a:spLocks noGrp="1"/>
          </p:cNvSpPr>
          <p:nvPr>
            <p:ph type="pic" sz="quarter" idx="15"/>
          </p:nvPr>
        </p:nvSpPr>
        <p:spPr>
          <a:xfrm>
            <a:off x="4646751" y="3958419"/>
            <a:ext cx="3187702" cy="2199291"/>
          </a:xfrm>
          <a:prstGeom prst="rect">
            <a:avLst/>
          </a:prstGeom>
          <a:ln>
            <a:noFill/>
          </a:ln>
        </p:spPr>
        <p:txBody>
          <a:bodyPr/>
          <a:lstStyle/>
          <a:p>
            <a:endParaRPr lang="zh-CN" altLang="en-US"/>
          </a:p>
        </p:txBody>
      </p:sp>
      <p:sp>
        <p:nvSpPr>
          <p:cNvPr id="16" name="图片占位符 11"/>
          <p:cNvSpPr>
            <a:spLocks noGrp="1"/>
          </p:cNvSpPr>
          <p:nvPr>
            <p:ph type="pic" sz="quarter" idx="16"/>
          </p:nvPr>
        </p:nvSpPr>
        <p:spPr>
          <a:xfrm>
            <a:off x="8131454" y="3965474"/>
            <a:ext cx="3187702" cy="2199291"/>
          </a:xfrm>
          <a:prstGeom prst="rect">
            <a:avLst/>
          </a:prstGeom>
          <a:ln>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285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5.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10">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20570" y="373615"/>
            <a:ext cx="653016" cy="384228"/>
            <a:chOff x="-10285" y="301572"/>
            <a:chExt cx="653016" cy="384228"/>
          </a:xfrm>
          <a:solidFill>
            <a:schemeClr val="accent1"/>
          </a:solidFill>
        </p:grpSpPr>
        <p:sp>
          <p:nvSpPr>
            <p:cNvPr id="17" name="矩形 16"/>
            <p:cNvSpPr/>
            <p:nvPr/>
          </p:nvSpPr>
          <p:spPr>
            <a:xfrm>
              <a:off x="-10285" y="301572"/>
              <a:ext cx="453428"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522482" y="301572"/>
              <a:ext cx="120249"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8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3">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组合 7"/>
          <p:cNvGrpSpPr/>
          <p:nvPr userDrawn="1"/>
        </p:nvGrpSpPr>
        <p:grpSpPr>
          <a:xfrm>
            <a:off x="0" y="-4762"/>
            <a:ext cx="1817444" cy="6862762"/>
            <a:chOff x="0" y="-4762"/>
            <a:chExt cx="1817444" cy="6862762"/>
          </a:xfrm>
        </p:grpSpPr>
        <p:sp>
          <p:nvSpPr>
            <p:cNvPr id="9" name="矩形 8"/>
            <p:cNvSpPr/>
            <p:nvPr/>
          </p:nvSpPr>
          <p:spPr>
            <a:xfrm>
              <a:off x="1" y="-4762"/>
              <a:ext cx="1817443" cy="6862762"/>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630" y="216338"/>
              <a:ext cx="516185" cy="515742"/>
            </a:xfrm>
            <a:prstGeom prst="rect">
              <a:avLst/>
            </a:prstGeom>
          </p:spPr>
        </p:pic>
        <p:pic>
          <p:nvPicPr>
            <p:cNvPr id="11" name="图片 1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32208" y="746368"/>
              <a:ext cx="1553028" cy="280408"/>
            </a:xfrm>
            <a:prstGeom prst="rect">
              <a:avLst/>
            </a:prstGeom>
          </p:spPr>
        </p:pic>
        <p:pic>
          <p:nvPicPr>
            <p:cNvPr id="12" name="图片 11"/>
            <p:cNvPicPr>
              <a:picLocks noChangeAspect="1"/>
            </p:cNvPicPr>
            <p:nvPr/>
          </p:nvPicPr>
          <p:blipFill>
            <a:blip r:embed="rId5" cstate="screen">
              <a:extLst>
                <a:ext uri="{28A0092B-C50C-407E-A947-70E740481C1C}">
                  <a14:useLocalDpi xmlns:a14="http://schemas.microsoft.com/office/drawing/2010/main" val="0"/>
                </a:ext>
              </a:extLst>
            </a:blip>
            <a:srcRect l="28415" r="23954" b="52929"/>
            <a:stretch>
              <a:fillRect/>
            </a:stretch>
          </p:blipFill>
          <p:spPr>
            <a:xfrm>
              <a:off x="0" y="6510770"/>
              <a:ext cx="1814901" cy="347230"/>
            </a:xfrm>
            <a:custGeom>
              <a:avLst/>
              <a:gdLst>
                <a:gd name="connsiteX0" fmla="*/ 0 w 1814901"/>
                <a:gd name="connsiteY0" fmla="*/ 0 h 347230"/>
                <a:gd name="connsiteX1" fmla="*/ 1814901 w 1814901"/>
                <a:gd name="connsiteY1" fmla="*/ 0 h 347230"/>
                <a:gd name="connsiteX2" fmla="*/ 1814901 w 1814901"/>
                <a:gd name="connsiteY2" fmla="*/ 347230 h 347230"/>
                <a:gd name="connsiteX3" fmla="*/ 0 w 1814901"/>
                <a:gd name="connsiteY3" fmla="*/ 347230 h 347230"/>
              </a:gdLst>
              <a:ahLst/>
              <a:cxnLst>
                <a:cxn ang="0">
                  <a:pos x="connsiteX0" y="connsiteY0"/>
                </a:cxn>
                <a:cxn ang="0">
                  <a:pos x="connsiteX1" y="connsiteY1"/>
                </a:cxn>
                <a:cxn ang="0">
                  <a:pos x="connsiteX2" y="connsiteY2"/>
                </a:cxn>
                <a:cxn ang="0">
                  <a:pos x="connsiteX3" y="connsiteY3"/>
                </a:cxn>
              </a:cxnLst>
              <a:rect l="l" t="t" r="r" b="b"/>
              <a:pathLst>
                <a:path w="1814901" h="347230">
                  <a:moveTo>
                    <a:pt x="0" y="0"/>
                  </a:moveTo>
                  <a:lnTo>
                    <a:pt x="1814901" y="0"/>
                  </a:lnTo>
                  <a:lnTo>
                    <a:pt x="1814901" y="347230"/>
                  </a:lnTo>
                  <a:lnTo>
                    <a:pt x="0" y="347230"/>
                  </a:lnTo>
                  <a:close/>
                </a:path>
              </a:pathLst>
            </a:custGeom>
          </p:spPr>
        </p:pic>
      </p:grpSp>
      <p:sp>
        <p:nvSpPr>
          <p:cNvPr id="13" name="矩形 12"/>
          <p:cNvSpPr/>
          <p:nvPr userDrawn="1"/>
        </p:nvSpPr>
        <p:spPr>
          <a:xfrm>
            <a:off x="3954493" y="5698360"/>
            <a:ext cx="5883215" cy="1151457"/>
          </a:xfrm>
          <a:prstGeom prst="rect">
            <a:avLst/>
          </a:prstGeom>
          <a:blipFill dpi="0" rotWithShape="1">
            <a:blip r:embed="rId6">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11/6/2025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矩形 6"/>
          <p:cNvSpPr/>
          <p:nvPr userDrawn="1"/>
        </p:nvSpPr>
        <p:spPr>
          <a:xfrm>
            <a:off x="3154393" y="5698360"/>
            <a:ext cx="5883215" cy="1151457"/>
          </a:xfrm>
          <a:prstGeom prst="rect">
            <a:avLst/>
          </a:prstGeom>
          <a:blipFill dpi="0" rotWithShape="1">
            <a:blip r:embed="rId14">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mp.weixin.qq.com/s/XKdSnzEjNZmqXDfj5BND0w"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hyperlink" Target="https://baijiahao.baidu.com/s?id=1846241407207806429&amp;rcptid=17389869459229969555"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hyperlink" Target="https://mp.weixin.qq.com/s/2o00tIp7tHm9eEdpJ2UayA" TargetMode="Externa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31.jpg"/><Relationship Id="rId4" Type="http://schemas.openxmlformats.org/officeDocument/2006/relationships/hyperlink" Target="https://mp.weixin.qq.com/s/2o00tIp7tHm9eEdpJ2UayA"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32.gif"/><Relationship Id="rId4" Type="http://schemas.openxmlformats.org/officeDocument/2006/relationships/hyperlink" Target="https://mp.weixin.qq.com/s/2o00tIp7tHm9eEdpJ2UayA"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hyperlink" Target="https://mp.weixin.qq.com/s/2o00tIp7tHm9eEdpJ2UayA"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hyperlink" Target="https://mp.weixin.qq.com/s/2o00tIp7tHm9eEdpJ2UayA"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hyperlink" Target="https://mp.weixin.qq.com/s/2o00tIp7tHm9eEdpJ2UayA"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7.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hyperlink" Target="https://haokan.baidu.com/v?pd=wisenatural&amp;vid=2026506139247445746"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hyperlink" Target="https://www.bilibili.com/video/BV1B4tBz4ESY/?vd_source=1af4fb29d299d986400404a4a10922a1"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37.jpe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hyperlink" Target="https://mp.weixin.qq.com/s/eHZtLAl78uIWYW98utzmfg"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1.xml"/><Relationship Id="rId5" Type="http://schemas.openxmlformats.org/officeDocument/2006/relationships/image" Target="../media/image38.png"/><Relationship Id="rId4" Type="http://schemas.openxmlformats.org/officeDocument/2006/relationships/hyperlink" Target="https://mp.weixin.qq.com/s/avmZYP6FCYlGU4O4RvfI6g"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xml"/><Relationship Id="rId1" Type="http://schemas.openxmlformats.org/officeDocument/2006/relationships/tags" Target="../tags/tag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hyperlink" Target="https://mp.weixin.qq.com/s/avmZYP6FCYlGU4O4RvfI6g"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41.jpeg"/><Relationship Id="rId2" Type="http://schemas.openxmlformats.org/officeDocument/2006/relationships/slideLayout" Target="../slideLayouts/slideLayout1.xml"/><Relationship Id="rId1" Type="http://schemas.openxmlformats.org/officeDocument/2006/relationships/tags" Target="../tags/tag35.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hyperlink" Target="https://mp.weixinbridge.com/mp/wapredirect?url=https%3A%2F%2Fwww.rmlt.com.cn%2F2025%2F0804%2F736944.shtml&amp;action=appmsg_redirect&amp;uin=MTkzMDI1MTQyNw==&amp;biz=MzI2MDAxMTg4MA==&amp;mid=2650472168&amp;idx=1&amp;type=1&amp;scene=0"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tags" Target="../tags/tag5.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5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slideLayout" Target="../slideLayouts/slideLayout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image" Target="../media/image45.png"/><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55.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18" Type="http://schemas.openxmlformats.org/officeDocument/2006/relationships/slideLayout" Target="../slideLayouts/slideLayout8.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 Type="http://schemas.openxmlformats.org/officeDocument/2006/relationships/tags" Target="../tags/tag64.xml"/><Relationship Id="rId16" Type="http://schemas.openxmlformats.org/officeDocument/2006/relationships/tags" Target="../tags/tag78.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tags" Target="../tags/tag77.xml"/><Relationship Id="rId10" Type="http://schemas.openxmlformats.org/officeDocument/2006/relationships/tags" Target="../tags/tag72.xml"/><Relationship Id="rId19" Type="http://schemas.openxmlformats.org/officeDocument/2006/relationships/image" Target="../media/image45.png"/><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xml"/><Relationship Id="rId1" Type="http://schemas.openxmlformats.org/officeDocument/2006/relationships/tags" Target="../tags/tag6.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69.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slideLayout" Target="../slideLayouts/slideLayout8.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 Type="http://schemas.openxmlformats.org/officeDocument/2006/relationships/tags" Target="../tags/tag93.xml"/><Relationship Id="rId16" Type="http://schemas.openxmlformats.org/officeDocument/2006/relationships/tags" Target="../tags/tag107.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tags" Target="../tags/tag106.xml"/><Relationship Id="rId10" Type="http://schemas.openxmlformats.org/officeDocument/2006/relationships/tags" Target="../tags/tag101.xml"/><Relationship Id="rId19" Type="http://schemas.openxmlformats.org/officeDocument/2006/relationships/image" Target="../media/image45.png"/><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ags" Target="../tags/tag7.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tags" Target="../tags/tag121.xml"/><Relationship Id="rId18" Type="http://schemas.openxmlformats.org/officeDocument/2006/relationships/slideLayout" Target="../slideLayouts/slideLayout8.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tags" Target="../tags/tag120.xml"/><Relationship Id="rId17" Type="http://schemas.openxmlformats.org/officeDocument/2006/relationships/tags" Target="../tags/tag125.xml"/><Relationship Id="rId2" Type="http://schemas.openxmlformats.org/officeDocument/2006/relationships/tags" Target="../tags/tag110.xml"/><Relationship Id="rId16" Type="http://schemas.openxmlformats.org/officeDocument/2006/relationships/tags" Target="../tags/tag124.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tags" Target="../tags/tag123.xml"/><Relationship Id="rId10" Type="http://schemas.openxmlformats.org/officeDocument/2006/relationships/tags" Target="../tags/tag118.xml"/><Relationship Id="rId19" Type="http://schemas.openxmlformats.org/officeDocument/2006/relationships/image" Target="../media/image45.png"/><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tags" Target="../tags/tag122.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12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129.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13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7.jpe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tags" Target="../tags/tag134.xml"/></Relationships>
</file>

<file path=ppt/slides/_rels/slide81.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slideLayout" Target="../slideLayouts/slideLayout8.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 Type="http://schemas.openxmlformats.org/officeDocument/2006/relationships/tags" Target="../tags/tag136.xml"/><Relationship Id="rId16" Type="http://schemas.openxmlformats.org/officeDocument/2006/relationships/tags" Target="../tags/tag150.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tags" Target="../tags/tag149.xml"/><Relationship Id="rId10" Type="http://schemas.openxmlformats.org/officeDocument/2006/relationships/tags" Target="../tags/tag144.xml"/><Relationship Id="rId19" Type="http://schemas.openxmlformats.org/officeDocument/2006/relationships/image" Target="../media/image45.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s>
</file>

<file path=ppt/slides/_rels/slide82.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tags" Target="../tags/tag164.xml"/><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tags" Target="../tags/tag163.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image" Target="../media/image45.png"/><Relationship Id="rId10" Type="http://schemas.openxmlformats.org/officeDocument/2006/relationships/tags" Target="../tags/tag161.xml"/><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17214" y="0"/>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314009" y="1479273"/>
            <a:ext cx="9563982" cy="1754326"/>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第八章  国际经济关系中的人工智能因素：贸易、投资与合作</a:t>
            </a: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613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6"/>
            <a:stretch>
              <a:fillRect/>
            </a:stretch>
          </p:blipFill>
          <p:spPr>
            <a:xfrm>
              <a:off x="11324" y="6238"/>
              <a:ext cx="1533" cy="1488"/>
            </a:xfrm>
            <a:prstGeom prst="ellipse">
              <a:avLst/>
            </a:prstGeom>
            <a:noFill/>
            <a:ln w="9525">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58016" y="782593"/>
            <a:ext cx="11709806" cy="1289712"/>
          </a:xfrm>
          <a:prstGeom prst="rect">
            <a:avLst/>
          </a:prstGeom>
          <a:noFill/>
        </p:spPr>
        <p:txBody>
          <a:bodyPr wrap="square" rtlCol="0">
            <a:spAutoFit/>
          </a:bodyPr>
          <a:lstStyle/>
          <a:p>
            <a:pPr algn="just">
              <a:lnSpc>
                <a:spcPct val="150000"/>
              </a:lnSpc>
            </a:pPr>
            <a:r>
              <a:rPr lang="zh-CN" altLang="zh-CN" sz="1800" b="1" kern="100" dirty="0">
                <a:effectLst/>
                <a:latin typeface="Times New Roman" panose="02020603050405020304" pitchFamily="18" charset="0"/>
                <a:cs typeface="Times New Roman" panose="02020603050405020304" pitchFamily="18" charset="0"/>
              </a:rPr>
              <a:t>一、人工智能与货物贸易</a:t>
            </a:r>
            <a:endParaRPr lang="en-US" altLang="zh-CN" sz="1800" b="1" kern="100" dirty="0">
              <a:effectLst/>
              <a:latin typeface="Times New Roman" panose="02020603050405020304" pitchFamily="18" charset="0"/>
              <a:cs typeface="Times New Roman" panose="02020603050405020304" pitchFamily="18" charset="0"/>
            </a:endParaRPr>
          </a:p>
          <a:p>
            <a:pPr algn="just">
              <a:lnSpc>
                <a:spcPct val="150000"/>
              </a:lnSpc>
            </a:pPr>
            <a:r>
              <a:rPr lang="zh-CN" altLang="en-US" b="1" kern="100" dirty="0">
                <a:latin typeface="Times New Roman" panose="02020603050405020304" pitchFamily="18" charset="0"/>
                <a:cs typeface="Times New Roman" panose="02020603050405020304" pitchFamily="18" charset="0"/>
              </a:rPr>
              <a:t>（一）</a:t>
            </a:r>
            <a:r>
              <a:rPr lang="zh-CN" altLang="zh-CN" sz="1800" b="1" dirty="0">
                <a:effectLst/>
                <a:latin typeface="Times New Roman" panose="02020603050405020304" pitchFamily="18" charset="0"/>
                <a:cs typeface="Times New Roman" panose="02020603050405020304" pitchFamily="18" charset="0"/>
              </a:rPr>
              <a:t>改善产品质量并提升贸易品国际竞争力</a:t>
            </a:r>
            <a:endParaRPr lang="en-US" altLang="zh-CN" sz="1800" b="1" dirty="0">
              <a:effectLst/>
              <a:latin typeface="Times New Roman" panose="02020603050405020304" pitchFamily="18" charset="0"/>
              <a:cs typeface="Times New Roman" panose="02020603050405020304" pitchFamily="18" charset="0"/>
            </a:endParaRPr>
          </a:p>
          <a:p>
            <a:pPr algn="just">
              <a:lnSpc>
                <a:spcPct val="150000"/>
              </a:lnSpc>
            </a:pPr>
            <a:r>
              <a:rPr lang="zh-CN" altLang="en-US" b="1" dirty="0">
                <a:latin typeface="Times New Roman" panose="02020603050405020304" pitchFamily="18" charset="0"/>
                <a:cs typeface="Times New Roman" panose="02020603050405020304" pitchFamily="18" charset="0"/>
              </a:rPr>
              <a:t>核心观点：</a:t>
            </a:r>
            <a:r>
              <a:rPr lang="zh-CN" altLang="en-US" dirty="0">
                <a:latin typeface="Times New Roman" panose="02020603050405020304" pitchFamily="18" charset="0"/>
                <a:cs typeface="Times New Roman" panose="02020603050405020304" pitchFamily="18" charset="0"/>
              </a:rPr>
              <a:t>人工智能通过算法优化与数据驱动，正在重塑产品质量管理体系，从而显著提升出口产品国际竞争力。</a:t>
            </a:r>
          </a:p>
        </p:txBody>
      </p:sp>
      <p:sp>
        <p:nvSpPr>
          <p:cNvPr id="2" name="圆角矩形 1">
            <a:extLst>
              <a:ext uri="{FF2B5EF4-FFF2-40B4-BE49-F238E27FC236}">
                <a16:creationId xmlns:a16="http://schemas.microsoft.com/office/drawing/2014/main" id="{B9516803-51E6-28BA-33F0-A0ACD886C98B}"/>
              </a:ext>
            </a:extLst>
          </p:cNvPr>
          <p:cNvSpPr/>
          <p:nvPr/>
        </p:nvSpPr>
        <p:spPr>
          <a:xfrm>
            <a:off x="4242840" y="2200929"/>
            <a:ext cx="3811516" cy="362415"/>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latin typeface="Times New Roman" panose="02020603050405020304" pitchFamily="18" charset="0"/>
                <a:cs typeface="Times New Roman" panose="02020603050405020304" pitchFamily="18" charset="0"/>
              </a:rPr>
              <a:t>主要机制</a:t>
            </a:r>
          </a:p>
        </p:txBody>
      </p:sp>
      <p:sp>
        <p:nvSpPr>
          <p:cNvPr id="5" name="文本框 4">
            <a:extLst>
              <a:ext uri="{FF2B5EF4-FFF2-40B4-BE49-F238E27FC236}">
                <a16:creationId xmlns:a16="http://schemas.microsoft.com/office/drawing/2014/main" id="{FAC3232B-7C2E-68A7-C8FA-BAC626FD28A5}"/>
              </a:ext>
            </a:extLst>
          </p:cNvPr>
          <p:cNvSpPr txBox="1"/>
          <p:nvPr/>
        </p:nvSpPr>
        <p:spPr>
          <a:xfrm>
            <a:off x="369168" y="2912424"/>
            <a:ext cx="3544911" cy="2339102"/>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智能质检：精准识别产品缺陷</a:t>
            </a:r>
            <a:endParaRPr lang="zh-CN" altLang="en-US" dirty="0">
              <a:latin typeface="Times New Roman" panose="02020603050405020304" pitchFamily="18" charset="0"/>
              <a:cs typeface="Times New Roman" panose="02020603050405020304" pitchFamily="18" charset="0"/>
            </a:endParaRP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依托深度学习、神经网络与机器视觉技术，实时监控生产全过程，自动检测色差、划痕等微小缺陷；</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相比人工质检，</a:t>
            </a:r>
            <a:r>
              <a:rPr lang="en-US" altLang="zh-CN" dirty="0">
                <a:latin typeface="Times New Roman" panose="02020603050405020304" pitchFamily="18" charset="0"/>
                <a:cs typeface="Times New Roman" panose="02020603050405020304" pitchFamily="18" charset="0"/>
              </a:rPr>
              <a:t>AI</a:t>
            </a:r>
            <a:r>
              <a:rPr lang="zh-CN" altLang="en-US" dirty="0">
                <a:latin typeface="Times New Roman" panose="02020603050405020304" pitchFamily="18" charset="0"/>
                <a:cs typeface="Times New Roman" panose="02020603050405020304" pitchFamily="18" charset="0"/>
              </a:rPr>
              <a:t>检测更快、更准，减少误检与漏检。</a:t>
            </a:r>
          </a:p>
        </p:txBody>
      </p:sp>
      <p:sp>
        <p:nvSpPr>
          <p:cNvPr id="6" name="文本框 5">
            <a:extLst>
              <a:ext uri="{FF2B5EF4-FFF2-40B4-BE49-F238E27FC236}">
                <a16:creationId xmlns:a16="http://schemas.microsoft.com/office/drawing/2014/main" id="{ACB305E6-1716-B839-DDDA-D15340C0A3B5}"/>
              </a:ext>
            </a:extLst>
          </p:cNvPr>
          <p:cNvSpPr txBox="1"/>
          <p:nvPr/>
        </p:nvSpPr>
        <p:spPr>
          <a:xfrm>
            <a:off x="4334696" y="2912424"/>
            <a:ext cx="3544911" cy="1785104"/>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流程优化：对标国际认证标准</a:t>
            </a:r>
            <a:endParaRPr lang="zh-CN" altLang="en-US" dirty="0">
              <a:latin typeface="Times New Roman" panose="02020603050405020304" pitchFamily="18" charset="0"/>
              <a:cs typeface="Times New Roman" panose="02020603050405020304" pitchFamily="18" charset="0"/>
            </a:endParaRP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利用大数据分析与算法建模，优化原材料供应与工艺流程；</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提升生产环境标准，实现全流程质量稳定与国际认证衔接。</a:t>
            </a:r>
            <a:endParaRPr lang="en-US" altLang="zh-CN"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EE75120-6613-D82E-7FAA-AF173779788B}"/>
              </a:ext>
            </a:extLst>
          </p:cNvPr>
          <p:cNvSpPr txBox="1"/>
          <p:nvPr/>
        </p:nvSpPr>
        <p:spPr>
          <a:xfrm>
            <a:off x="8300224" y="2912424"/>
            <a:ext cx="3544911" cy="2062103"/>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动态改进：基于海外反馈的产品优化</a:t>
            </a:r>
            <a:endParaRPr lang="zh-CN" altLang="en-US" dirty="0">
              <a:latin typeface="Times New Roman" panose="02020603050405020304" pitchFamily="18" charset="0"/>
              <a:cs typeface="Times New Roman" panose="02020603050405020304" pitchFamily="18" charset="0"/>
            </a:endParaRP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结合自然语言处理技术，分析客户评价与市场反馈；</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快速调整产品设计与性能，增强目标市场适应性。</a:t>
            </a:r>
          </a:p>
        </p:txBody>
      </p:sp>
      <p:sp>
        <p:nvSpPr>
          <p:cNvPr id="9" name="左大括号 8">
            <a:extLst>
              <a:ext uri="{FF2B5EF4-FFF2-40B4-BE49-F238E27FC236}">
                <a16:creationId xmlns:a16="http://schemas.microsoft.com/office/drawing/2014/main" id="{672C89E3-3149-9E43-DA8E-49D31232B14D}"/>
              </a:ext>
            </a:extLst>
          </p:cNvPr>
          <p:cNvSpPr/>
          <p:nvPr/>
        </p:nvSpPr>
        <p:spPr>
          <a:xfrm rot="5400000">
            <a:off x="6001676" y="-1762931"/>
            <a:ext cx="293844" cy="8989963"/>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8EB292B-27BC-3CD8-F82E-58FF74336223}"/>
              </a:ext>
            </a:extLst>
          </p:cNvPr>
          <p:cNvSpPr txBox="1"/>
          <p:nvPr/>
        </p:nvSpPr>
        <p:spPr>
          <a:xfrm>
            <a:off x="398315" y="5629980"/>
            <a:ext cx="11395369"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经济效应：</a:t>
            </a:r>
            <a:r>
              <a:rPr lang="zh-CN" altLang="en-US" dirty="0">
                <a:latin typeface="Times New Roman" panose="02020603050405020304" pitchFamily="18" charset="0"/>
                <a:cs typeface="Times New Roman" panose="02020603050405020304" pitchFamily="18" charset="0"/>
              </a:rPr>
              <a:t>出口产品质量提升 → 国际市场竞争力增强 → 国家贸易形象与品牌信誉提升</a:t>
            </a:r>
          </a:p>
        </p:txBody>
      </p:sp>
    </p:spTree>
    <p:custDataLst>
      <p:tags r:id="rId1"/>
    </p:custDataLst>
    <p:extLst>
      <p:ext uri="{BB962C8B-B14F-4D97-AF65-F5344CB8AC3E}">
        <p14:creationId xmlns:p14="http://schemas.microsoft.com/office/powerpoint/2010/main" val="3514556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7">
            <a:extLst>
              <a:ext uri="{FF2B5EF4-FFF2-40B4-BE49-F238E27FC236}">
                <a16:creationId xmlns:a16="http://schemas.microsoft.com/office/drawing/2014/main" id="{CBBDC1E9-B797-52F8-B44E-661996E3505A}"/>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2" name="文本框 1">
            <a:extLst>
              <a:ext uri="{FF2B5EF4-FFF2-40B4-BE49-F238E27FC236}">
                <a16:creationId xmlns:a16="http://schemas.microsoft.com/office/drawing/2014/main" id="{A8454A6F-BE07-410F-9647-385B253883CB}"/>
              </a:ext>
            </a:extLst>
          </p:cNvPr>
          <p:cNvSpPr txBox="1"/>
          <p:nvPr/>
        </p:nvSpPr>
        <p:spPr>
          <a:xfrm>
            <a:off x="558496" y="995032"/>
            <a:ext cx="11005653" cy="369332"/>
          </a:xfrm>
          <a:prstGeom prst="rect">
            <a:avLst/>
          </a:prstGeom>
          <a:noFill/>
        </p:spPr>
        <p:txBody>
          <a:bodyPr wrap="square" rtlCol="0">
            <a:spAutoFit/>
          </a:bodyPr>
          <a:lstStyle/>
          <a:p>
            <a:r>
              <a:rPr lang="zh-CN" altLang="en-US" b="1" dirty="0">
                <a:hlinkClick r:id="rId2"/>
              </a:rPr>
              <a:t>案例：从抽检到全检：一颗小钢球背后的</a:t>
            </a:r>
            <a:r>
              <a:rPr lang="en-US" altLang="zh-CN" b="1" dirty="0">
                <a:hlinkClick r:id="rId2"/>
              </a:rPr>
              <a:t>AI</a:t>
            </a:r>
            <a:r>
              <a:rPr lang="zh-CN" altLang="en-US" b="1" dirty="0">
                <a:hlinkClick r:id="rId2"/>
              </a:rPr>
              <a:t>质检革命</a:t>
            </a:r>
            <a:endParaRPr lang="zh-CN" altLang="en-US" b="1" dirty="0"/>
          </a:p>
        </p:txBody>
      </p:sp>
      <p:sp>
        <p:nvSpPr>
          <p:cNvPr id="4" name="文本框 3">
            <a:extLst>
              <a:ext uri="{FF2B5EF4-FFF2-40B4-BE49-F238E27FC236}">
                <a16:creationId xmlns:a16="http://schemas.microsoft.com/office/drawing/2014/main" id="{3EC9C23C-68CF-3C4F-5C93-C4B0FB055DD9}"/>
              </a:ext>
            </a:extLst>
          </p:cNvPr>
          <p:cNvSpPr txBox="1"/>
          <p:nvPr/>
        </p:nvSpPr>
        <p:spPr>
          <a:xfrm>
            <a:off x="558496" y="1378691"/>
            <a:ext cx="11169916" cy="646331"/>
          </a:xfrm>
          <a:prstGeom prst="rect">
            <a:avLst/>
          </a:prstGeom>
          <a:noFill/>
        </p:spPr>
        <p:txBody>
          <a:bodyPr wrap="square" rtlCol="0">
            <a:spAutoFit/>
          </a:bodyPr>
          <a:lstStyle/>
          <a:p>
            <a:r>
              <a:rPr lang="zh-CN" altLang="en-US" dirty="0"/>
              <a:t>钢球直径最小只有</a:t>
            </a:r>
            <a:r>
              <a:rPr lang="en-US" altLang="zh-CN" dirty="0"/>
              <a:t>3.969</a:t>
            </a:r>
            <a:r>
              <a:rPr lang="zh-CN" altLang="en-US" dirty="0"/>
              <a:t>毫米，而钢球表面的缺陷往往是</a:t>
            </a:r>
            <a:r>
              <a:rPr lang="zh-CN" altLang="en-US" b="1" dirty="0"/>
              <a:t>微米级</a:t>
            </a:r>
            <a:r>
              <a:rPr lang="zh-CN" altLang="en-US" dirty="0"/>
              <a:t>的</a:t>
            </a:r>
            <a:r>
              <a:rPr lang="en-US" altLang="zh-CN" dirty="0"/>
              <a:t>——</a:t>
            </a:r>
            <a:r>
              <a:rPr lang="zh-CN" altLang="en-US" dirty="0"/>
              <a:t>擦伤、划伤、裂纹、凹坑、杂质，这些缺陷用肉眼根本看不清楚。</a:t>
            </a:r>
          </a:p>
        </p:txBody>
      </p:sp>
      <p:pic>
        <p:nvPicPr>
          <p:cNvPr id="7" name="图片 6" descr="模糊的鸡蛋&#10;&#10;AI 生成的内容可能不正确。">
            <a:extLst>
              <a:ext uri="{FF2B5EF4-FFF2-40B4-BE49-F238E27FC236}">
                <a16:creationId xmlns:a16="http://schemas.microsoft.com/office/drawing/2014/main" id="{08A01399-59FC-CAA8-460A-0CC0DCC700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241" y="2271565"/>
            <a:ext cx="2459334" cy="3282532"/>
          </a:xfrm>
          <a:prstGeom prst="rect">
            <a:avLst/>
          </a:prstGeom>
        </p:spPr>
      </p:pic>
      <p:sp>
        <p:nvSpPr>
          <p:cNvPr id="10" name="文本框 9">
            <a:extLst>
              <a:ext uri="{FF2B5EF4-FFF2-40B4-BE49-F238E27FC236}">
                <a16:creationId xmlns:a16="http://schemas.microsoft.com/office/drawing/2014/main" id="{C8216CE6-B329-A44A-55A1-89FE5CBACD60}"/>
              </a:ext>
            </a:extLst>
          </p:cNvPr>
          <p:cNvSpPr txBox="1"/>
          <p:nvPr/>
        </p:nvSpPr>
        <p:spPr>
          <a:xfrm>
            <a:off x="735240" y="5684532"/>
            <a:ext cx="3031869" cy="369332"/>
          </a:xfrm>
          <a:prstGeom prst="rect">
            <a:avLst/>
          </a:prstGeom>
          <a:noFill/>
        </p:spPr>
        <p:txBody>
          <a:bodyPr wrap="square" rtlCol="0">
            <a:spAutoFit/>
          </a:bodyPr>
          <a:lstStyle/>
          <a:p>
            <a:pPr algn="ctr"/>
            <a:r>
              <a:rPr lang="zh-CN" altLang="en-US" b="1"/>
              <a:t>人工显微镜下看到的钢球</a:t>
            </a:r>
            <a:endParaRPr lang="zh-CN" altLang="en-US" b="1" dirty="0"/>
          </a:p>
        </p:txBody>
      </p:sp>
      <p:sp>
        <p:nvSpPr>
          <p:cNvPr id="11" name="文本框 10">
            <a:extLst>
              <a:ext uri="{FF2B5EF4-FFF2-40B4-BE49-F238E27FC236}">
                <a16:creationId xmlns:a16="http://schemas.microsoft.com/office/drawing/2014/main" id="{216E8FD9-34B3-6434-6162-858139ECBDA0}"/>
              </a:ext>
            </a:extLst>
          </p:cNvPr>
          <p:cNvSpPr txBox="1"/>
          <p:nvPr/>
        </p:nvSpPr>
        <p:spPr>
          <a:xfrm>
            <a:off x="4062783" y="2157271"/>
            <a:ext cx="7665629" cy="3354765"/>
          </a:xfrm>
          <a:prstGeom prst="rect">
            <a:avLst/>
          </a:prstGeom>
          <a:noFill/>
        </p:spPr>
        <p:txBody>
          <a:bodyPr wrap="square" rtlCol="0">
            <a:spAutoFit/>
          </a:bodyPr>
          <a:lstStyle/>
          <a:p>
            <a:pPr algn="just">
              <a:spcBef>
                <a:spcPts val="1200"/>
              </a:spcBef>
            </a:pPr>
            <a:r>
              <a:rPr lang="zh-CN" altLang="en-US" dirty="0"/>
              <a:t>传统的质检方式是</a:t>
            </a:r>
            <a:r>
              <a:rPr lang="zh-CN" altLang="en-US" b="1" dirty="0"/>
              <a:t>人工抽检</a:t>
            </a:r>
            <a:r>
              <a:rPr lang="zh-CN" altLang="en-US" dirty="0"/>
              <a:t>，比如一批次生产十几万颗钢球，然后按</a:t>
            </a:r>
            <a:r>
              <a:rPr lang="en-US" altLang="zh-CN" dirty="0"/>
              <a:t>10%</a:t>
            </a:r>
            <a:r>
              <a:rPr lang="zh-CN" altLang="en-US" dirty="0"/>
              <a:t>左右的比例进行抽检，并且是通过经验丰富的老师傅借助检测仪来做。</a:t>
            </a:r>
            <a:endParaRPr lang="en-US" altLang="zh-CN" dirty="0"/>
          </a:p>
          <a:p>
            <a:pPr algn="just">
              <a:spcBef>
                <a:spcPts val="1200"/>
              </a:spcBef>
            </a:pPr>
            <a:endParaRPr lang="en-US" altLang="zh-CN" dirty="0"/>
          </a:p>
          <a:p>
            <a:pPr algn="just">
              <a:spcBef>
                <a:spcPts val="1200"/>
              </a:spcBef>
            </a:pPr>
            <a:r>
              <a:rPr lang="zh-CN" altLang="en-US" b="1" dirty="0"/>
              <a:t>局限性</a:t>
            </a:r>
            <a:endParaRPr lang="en-US" altLang="zh-CN" b="1" dirty="0"/>
          </a:p>
          <a:p>
            <a:pPr marL="285750" indent="-285750" algn="just">
              <a:spcBef>
                <a:spcPts val="1200"/>
              </a:spcBef>
              <a:buFont typeface="Arial" panose="020B0604020202020204" pitchFamily="34" charset="0"/>
              <a:buChar char="•"/>
            </a:pPr>
            <a:r>
              <a:rPr lang="zh-CN" altLang="en-US" b="1" dirty="0"/>
              <a:t>效率低：</a:t>
            </a:r>
            <a:r>
              <a:rPr lang="zh-CN" altLang="en-US" dirty="0"/>
              <a:t>一位有经验的熟手，一小时也只能检查约</a:t>
            </a:r>
            <a:r>
              <a:rPr lang="en-US" altLang="zh-CN" dirty="0"/>
              <a:t>300</a:t>
            </a:r>
            <a:r>
              <a:rPr lang="zh-CN" altLang="en-US" dirty="0"/>
              <a:t>颗钢球；</a:t>
            </a:r>
            <a:endParaRPr lang="en-US" altLang="zh-CN" dirty="0"/>
          </a:p>
          <a:p>
            <a:pPr marL="285750" indent="-285750" algn="just">
              <a:spcBef>
                <a:spcPts val="1200"/>
              </a:spcBef>
              <a:buFont typeface="Arial" panose="020B0604020202020204" pitchFamily="34" charset="0"/>
              <a:buChar char="•"/>
            </a:pPr>
            <a:r>
              <a:rPr lang="zh-CN" altLang="en-US" b="1" dirty="0"/>
              <a:t>标准不一：</a:t>
            </a:r>
            <a:r>
              <a:rPr lang="zh-CN" altLang="en-US" dirty="0"/>
              <a:t>今天这个检验员觉得合格的钢球，明天换个人可能就判定为不合格</a:t>
            </a:r>
            <a:endParaRPr lang="en-US" altLang="zh-CN" dirty="0"/>
          </a:p>
          <a:p>
            <a:pPr marL="285750" indent="-285750" algn="just">
              <a:spcBef>
                <a:spcPts val="1200"/>
              </a:spcBef>
              <a:buFont typeface="Arial" panose="020B0604020202020204" pitchFamily="34" charset="0"/>
              <a:buChar char="•"/>
            </a:pPr>
            <a:r>
              <a:rPr lang="zh-CN" altLang="en-US" b="1" dirty="0"/>
              <a:t>不良率无法进一步降低：</a:t>
            </a:r>
            <a:r>
              <a:rPr lang="zh-CN" altLang="en-US" dirty="0"/>
              <a:t>不良率标准如果定在</a:t>
            </a:r>
            <a:r>
              <a:rPr lang="en-US" altLang="zh-CN" dirty="0"/>
              <a:t>5%</a:t>
            </a:r>
            <a:r>
              <a:rPr lang="zh-CN" altLang="en-US" dirty="0"/>
              <a:t>，那只要低于</a:t>
            </a:r>
            <a:r>
              <a:rPr lang="en-US" altLang="zh-CN" dirty="0"/>
              <a:t>5%</a:t>
            </a:r>
            <a:r>
              <a:rPr lang="zh-CN" altLang="en-US" dirty="0"/>
              <a:t>的话，质检就算通过了。</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04D259F-B303-00E6-22A2-CE99716474C7}"/>
                  </a:ext>
                </a:extLst>
              </p:cNvPr>
              <p:cNvSpPr txBox="1"/>
              <p:nvPr/>
            </p:nvSpPr>
            <p:spPr>
              <a:xfrm>
                <a:off x="4062783" y="5730121"/>
                <a:ext cx="7665628" cy="647485"/>
              </a:xfrm>
              <a:prstGeom prst="rect">
                <a:avLst/>
              </a:prstGeom>
              <a:noFill/>
            </p:spPr>
            <p:txBody>
              <a:bodyPr wrap="square" rtlCol="0">
                <a:spAutoFit/>
              </a:bodyPr>
              <a:lstStyle/>
              <a:p>
                <a:r>
                  <a:rPr lang="zh-CN" altLang="en-US" dirty="0"/>
                  <a:t>油污干扰</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m:t>
                    </m:r>
                    <m:r>
                      <a:rPr lang="zh-CN" altLang="en-US" i="1">
                        <a:latin typeface="Cambria Math" panose="02040503050406030204" pitchFamily="18" charset="0"/>
                      </a:rPr>
                      <m:t>油污清理干净再检测</m:t>
                    </m:r>
                    <m:r>
                      <a:rPr lang="zh-CN" altLang="en-US" i="1">
                        <a:latin typeface="Cambria Math" panose="02040503050406030204" pitchFamily="18" charset="0"/>
                      </a:rPr>
                      <m:t>→</m:t>
                    </m:r>
                    <m:r>
                      <a:rPr lang="zh-CN" altLang="en-US" i="1">
                        <a:latin typeface="Cambria Math" panose="02040503050406030204" pitchFamily="18" charset="0"/>
                      </a:rPr>
                      <m:t>油污其实在保护钢球不被磨损</m:t>
                    </m:r>
                    <m:r>
                      <a:rPr lang="zh-CN" altLang="en-US" i="1">
                        <a:latin typeface="Cambria Math" panose="02040503050406030204" pitchFamily="18" charset="0"/>
                      </a:rPr>
                      <m:t>→</m:t>
                    </m:r>
                    <m:r>
                      <a:rPr lang="en-US" altLang="zh-CN" b="0" i="1" smtClean="0">
                        <a:latin typeface="Cambria Math" panose="02040503050406030204" pitchFamily="18" charset="0"/>
                      </a:rPr>
                      <m:t>𝐴𝐼</m:t>
                    </m:r>
                    <m:r>
                      <a:rPr lang="zh-CN" altLang="en-US" i="1">
                        <a:latin typeface="Cambria Math" panose="02040503050406030204" pitchFamily="18" charset="0"/>
                      </a:rPr>
                      <m:t>带油检测</m:t>
                    </m:r>
                  </m:oMath>
                </a14:m>
                <a:endParaRPr lang="zh-CN" altLang="en-US" dirty="0"/>
              </a:p>
            </p:txBody>
          </p:sp>
        </mc:Choice>
        <mc:Fallback xmlns="">
          <p:sp>
            <p:nvSpPr>
              <p:cNvPr id="12" name="文本框 11">
                <a:extLst>
                  <a:ext uri="{FF2B5EF4-FFF2-40B4-BE49-F238E27FC236}">
                    <a16:creationId xmlns:a16="http://schemas.microsoft.com/office/drawing/2014/main" id="{004D259F-B303-00E6-22A2-CE99716474C7}"/>
                  </a:ext>
                </a:extLst>
              </p:cNvPr>
              <p:cNvSpPr txBox="1">
                <a:spLocks noRot="1" noChangeAspect="1" noMove="1" noResize="1" noEditPoints="1" noAdjustHandles="1" noChangeArrowheads="1" noChangeShapeType="1" noTextEdit="1"/>
              </p:cNvSpPr>
              <p:nvPr/>
            </p:nvSpPr>
            <p:spPr>
              <a:xfrm>
                <a:off x="4062783" y="5730121"/>
                <a:ext cx="7665628" cy="647485"/>
              </a:xfrm>
              <a:prstGeom prst="rect">
                <a:avLst/>
              </a:prstGeom>
              <a:blipFill>
                <a:blip r:embed="rId4"/>
                <a:stretch>
                  <a:fillRect l="-636" t="-5660" b="-84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8425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43D0B-44FC-696F-7568-10ADE3B661F3}"/>
            </a:ext>
          </a:extLst>
        </p:cNvPr>
        <p:cNvGrpSpPr/>
        <p:nvPr/>
      </p:nvGrpSpPr>
      <p:grpSpPr>
        <a:xfrm>
          <a:off x="0" y="0"/>
          <a:ext cx="0" cy="0"/>
          <a:chOff x="0" y="0"/>
          <a:chExt cx="0" cy="0"/>
        </a:xfrm>
      </p:grpSpPr>
      <p:sp>
        <p:nvSpPr>
          <p:cNvPr id="5" name="文本占位符 7">
            <a:extLst>
              <a:ext uri="{FF2B5EF4-FFF2-40B4-BE49-F238E27FC236}">
                <a16:creationId xmlns:a16="http://schemas.microsoft.com/office/drawing/2014/main" id="{0529FF88-DC3D-A78B-8E26-D40E600BD743}"/>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2" name="文本框 1">
            <a:extLst>
              <a:ext uri="{FF2B5EF4-FFF2-40B4-BE49-F238E27FC236}">
                <a16:creationId xmlns:a16="http://schemas.microsoft.com/office/drawing/2014/main" id="{A6B8C379-BEE5-6F49-443B-E8A072E60E59}"/>
              </a:ext>
            </a:extLst>
          </p:cNvPr>
          <p:cNvSpPr txBox="1"/>
          <p:nvPr/>
        </p:nvSpPr>
        <p:spPr>
          <a:xfrm>
            <a:off x="558496" y="902007"/>
            <a:ext cx="3829353" cy="461665"/>
          </a:xfrm>
          <a:prstGeom prst="rect">
            <a:avLst/>
          </a:prstGeom>
          <a:noFill/>
        </p:spPr>
        <p:txBody>
          <a:bodyPr wrap="square" rtlCol="0">
            <a:spAutoFit/>
          </a:bodyPr>
          <a:lstStyle/>
          <a:p>
            <a:r>
              <a:rPr lang="en-US" altLang="zh-CN" sz="2400" b="1" dirty="0"/>
              <a:t>AI</a:t>
            </a:r>
            <a:r>
              <a:rPr lang="zh-CN" altLang="en-US" sz="2400" b="1" dirty="0"/>
              <a:t>解决方案三步走</a:t>
            </a:r>
          </a:p>
        </p:txBody>
      </p:sp>
      <p:sp>
        <p:nvSpPr>
          <p:cNvPr id="8" name="文本框 7">
            <a:extLst>
              <a:ext uri="{FF2B5EF4-FFF2-40B4-BE49-F238E27FC236}">
                <a16:creationId xmlns:a16="http://schemas.microsoft.com/office/drawing/2014/main" id="{109EFC8D-B7BC-350D-6878-E1D066889B50}"/>
              </a:ext>
            </a:extLst>
          </p:cNvPr>
          <p:cNvSpPr txBox="1"/>
          <p:nvPr/>
        </p:nvSpPr>
        <p:spPr>
          <a:xfrm>
            <a:off x="558497" y="1441450"/>
            <a:ext cx="11208053" cy="1200329"/>
          </a:xfrm>
          <a:prstGeom prst="rect">
            <a:avLst/>
          </a:prstGeom>
          <a:noFill/>
        </p:spPr>
        <p:txBody>
          <a:bodyPr wrap="square" rtlCol="0">
            <a:spAutoFit/>
          </a:bodyPr>
          <a:lstStyle/>
          <a:p>
            <a:r>
              <a:rPr lang="zh-CN" altLang="en-US" b="1" dirty="0"/>
              <a:t>第一步：先让</a:t>
            </a:r>
            <a:r>
              <a:rPr lang="en-US" altLang="zh-CN" b="1" dirty="0"/>
              <a:t>AI</a:t>
            </a:r>
            <a:r>
              <a:rPr lang="zh-CN" altLang="en-US" b="1" dirty="0"/>
              <a:t>看得清</a:t>
            </a:r>
            <a:endParaRPr lang="en-US" altLang="zh-CN" b="1" dirty="0"/>
          </a:p>
          <a:p>
            <a:r>
              <a:rPr lang="zh-CN" altLang="en-US" dirty="0"/>
              <a:t>要检测微米级的缺陷，首先得拍出高质量的照片。钢球表面有油污、会反光，不同车间的光线条件也不一样。为了解决这些问题，他们给相机加了带罩的可调灯箱，开机自动调亮度，保证无论在哪个车间拍照片都能保持一致的效果。</a:t>
            </a:r>
          </a:p>
        </p:txBody>
      </p:sp>
      <p:pic>
        <p:nvPicPr>
          <p:cNvPr id="12" name="图片 11" descr="电子设备&#10;&#10;AI 生成的内容可能不正确。">
            <a:extLst>
              <a:ext uri="{FF2B5EF4-FFF2-40B4-BE49-F238E27FC236}">
                <a16:creationId xmlns:a16="http://schemas.microsoft.com/office/drawing/2014/main" id="{0A5F760F-A964-2995-8C4B-D0FE91F0B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450" y="2412126"/>
            <a:ext cx="6116637" cy="3458911"/>
          </a:xfrm>
          <a:prstGeom prst="rect">
            <a:avLst/>
          </a:prstGeom>
        </p:spPr>
      </p:pic>
      <p:sp>
        <p:nvSpPr>
          <p:cNvPr id="13" name="文本框 12">
            <a:extLst>
              <a:ext uri="{FF2B5EF4-FFF2-40B4-BE49-F238E27FC236}">
                <a16:creationId xmlns:a16="http://schemas.microsoft.com/office/drawing/2014/main" id="{F6504FC2-C30D-B6BB-7419-0E5F36BFA632}"/>
              </a:ext>
            </a:extLst>
          </p:cNvPr>
          <p:cNvSpPr txBox="1"/>
          <p:nvPr/>
        </p:nvSpPr>
        <p:spPr>
          <a:xfrm>
            <a:off x="4463898" y="5943600"/>
            <a:ext cx="3397250" cy="369332"/>
          </a:xfrm>
          <a:prstGeom prst="rect">
            <a:avLst/>
          </a:prstGeom>
          <a:noFill/>
        </p:spPr>
        <p:txBody>
          <a:bodyPr wrap="square" rtlCol="0">
            <a:spAutoFit/>
          </a:bodyPr>
          <a:lstStyle/>
          <a:p>
            <a:pPr algn="ctr"/>
            <a:r>
              <a:rPr lang="zh-CN" altLang="en-US" b="1"/>
              <a:t>钢球拍照迭代过程</a:t>
            </a:r>
            <a:endParaRPr lang="zh-CN" altLang="en-US" b="1" dirty="0"/>
          </a:p>
        </p:txBody>
      </p:sp>
    </p:spTree>
    <p:extLst>
      <p:ext uri="{BB962C8B-B14F-4D97-AF65-F5344CB8AC3E}">
        <p14:creationId xmlns:p14="http://schemas.microsoft.com/office/powerpoint/2010/main" val="64952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095B5-CC56-8883-D9E1-0DCA33DECDA2}"/>
            </a:ext>
          </a:extLst>
        </p:cNvPr>
        <p:cNvGrpSpPr/>
        <p:nvPr/>
      </p:nvGrpSpPr>
      <p:grpSpPr>
        <a:xfrm>
          <a:off x="0" y="0"/>
          <a:ext cx="0" cy="0"/>
          <a:chOff x="0" y="0"/>
          <a:chExt cx="0" cy="0"/>
        </a:xfrm>
      </p:grpSpPr>
      <p:sp>
        <p:nvSpPr>
          <p:cNvPr id="5" name="文本占位符 7">
            <a:extLst>
              <a:ext uri="{FF2B5EF4-FFF2-40B4-BE49-F238E27FC236}">
                <a16:creationId xmlns:a16="http://schemas.microsoft.com/office/drawing/2014/main" id="{7D3CCBB3-F5AD-0A30-9D95-40B37CE2297E}"/>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8" name="文本框 7">
            <a:extLst>
              <a:ext uri="{FF2B5EF4-FFF2-40B4-BE49-F238E27FC236}">
                <a16:creationId xmlns:a16="http://schemas.microsoft.com/office/drawing/2014/main" id="{7B811907-022D-4667-94A4-12EB140DAAA6}"/>
              </a:ext>
            </a:extLst>
          </p:cNvPr>
          <p:cNvSpPr txBox="1"/>
          <p:nvPr/>
        </p:nvSpPr>
        <p:spPr>
          <a:xfrm>
            <a:off x="558496" y="794656"/>
            <a:ext cx="11208053" cy="1477328"/>
          </a:xfrm>
          <a:prstGeom prst="rect">
            <a:avLst/>
          </a:prstGeom>
          <a:noFill/>
        </p:spPr>
        <p:txBody>
          <a:bodyPr wrap="square" rtlCol="0">
            <a:spAutoFit/>
          </a:bodyPr>
          <a:lstStyle/>
          <a:p>
            <a:r>
              <a:rPr lang="zh-CN" altLang="en-US" b="1" dirty="0"/>
              <a:t>第二步：让</a:t>
            </a:r>
            <a:r>
              <a:rPr lang="en-US" altLang="zh-CN" b="1" dirty="0"/>
              <a:t>AI</a:t>
            </a:r>
            <a:r>
              <a:rPr lang="zh-CN" altLang="en-US" b="1" dirty="0"/>
              <a:t>学得会</a:t>
            </a:r>
            <a:endParaRPr lang="en-US" altLang="zh-CN" b="1" dirty="0"/>
          </a:p>
          <a:p>
            <a:r>
              <a:rPr lang="zh-CN" altLang="en-US" dirty="0"/>
              <a:t>训练</a:t>
            </a:r>
            <a:r>
              <a:rPr lang="en-US" altLang="zh-CN" dirty="0"/>
              <a:t>AI</a:t>
            </a:r>
            <a:r>
              <a:rPr lang="zh-CN" altLang="en-US" dirty="0"/>
              <a:t>识别各种缺陷。钢球的缺陷是依据国家行业标准分类的，哪怕不同规格的钢球，在检验标准方面也是一致的。于是他们才可以在通用大模型的基础上，进行了针对钢球缺陷的专项训练。但这里有个问题：</a:t>
            </a:r>
            <a:r>
              <a:rPr lang="en-US" altLang="zh-CN" dirty="0"/>
              <a:t>AI</a:t>
            </a:r>
            <a:r>
              <a:rPr lang="zh-CN" altLang="en-US" dirty="0"/>
              <a:t>需要大量缺陷样本来学习，人工逐张标注效率太低。使用半自动标注工具，机器先圈出可疑区域，人快速确认，效率提升了好几倍。</a:t>
            </a:r>
          </a:p>
        </p:txBody>
      </p:sp>
      <p:sp>
        <p:nvSpPr>
          <p:cNvPr id="13" name="文本框 12">
            <a:extLst>
              <a:ext uri="{FF2B5EF4-FFF2-40B4-BE49-F238E27FC236}">
                <a16:creationId xmlns:a16="http://schemas.microsoft.com/office/drawing/2014/main" id="{C54F234A-F96F-090F-B5EB-6339E61AC6EC}"/>
              </a:ext>
            </a:extLst>
          </p:cNvPr>
          <p:cNvSpPr txBox="1"/>
          <p:nvPr/>
        </p:nvSpPr>
        <p:spPr>
          <a:xfrm>
            <a:off x="4463897" y="6199118"/>
            <a:ext cx="3397250" cy="369332"/>
          </a:xfrm>
          <a:prstGeom prst="rect">
            <a:avLst/>
          </a:prstGeom>
          <a:noFill/>
        </p:spPr>
        <p:txBody>
          <a:bodyPr wrap="square" rtlCol="0">
            <a:spAutoFit/>
          </a:bodyPr>
          <a:lstStyle/>
          <a:p>
            <a:pPr algn="ctr"/>
            <a:r>
              <a:rPr lang="zh-CN" altLang="en-US" b="1" dirty="0"/>
              <a:t>半自动标注工具</a:t>
            </a:r>
          </a:p>
        </p:txBody>
      </p:sp>
      <p:pic>
        <p:nvPicPr>
          <p:cNvPr id="4" name="图片 3" descr="图形用户界面, 网站&#10;&#10;AI 生成的内容可能不正确。">
            <a:extLst>
              <a:ext uri="{FF2B5EF4-FFF2-40B4-BE49-F238E27FC236}">
                <a16:creationId xmlns:a16="http://schemas.microsoft.com/office/drawing/2014/main" id="{EE2E7279-87D5-C1A8-7102-A384D5F96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5" y="2313464"/>
            <a:ext cx="7651750" cy="3885654"/>
          </a:xfrm>
          <a:prstGeom prst="rect">
            <a:avLst/>
          </a:prstGeom>
        </p:spPr>
      </p:pic>
    </p:spTree>
    <p:extLst>
      <p:ext uri="{BB962C8B-B14F-4D97-AF65-F5344CB8AC3E}">
        <p14:creationId xmlns:p14="http://schemas.microsoft.com/office/powerpoint/2010/main" val="3248454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C4621-648C-D617-7573-B57DB3154492}"/>
            </a:ext>
          </a:extLst>
        </p:cNvPr>
        <p:cNvGrpSpPr/>
        <p:nvPr/>
      </p:nvGrpSpPr>
      <p:grpSpPr>
        <a:xfrm>
          <a:off x="0" y="0"/>
          <a:ext cx="0" cy="0"/>
          <a:chOff x="0" y="0"/>
          <a:chExt cx="0" cy="0"/>
        </a:xfrm>
      </p:grpSpPr>
      <p:sp>
        <p:nvSpPr>
          <p:cNvPr id="5" name="文本占位符 7">
            <a:extLst>
              <a:ext uri="{FF2B5EF4-FFF2-40B4-BE49-F238E27FC236}">
                <a16:creationId xmlns:a16="http://schemas.microsoft.com/office/drawing/2014/main" id="{6D8D5876-2AF8-1AF7-AE33-F4C3C1124D79}"/>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8" name="文本框 7">
            <a:extLst>
              <a:ext uri="{FF2B5EF4-FFF2-40B4-BE49-F238E27FC236}">
                <a16:creationId xmlns:a16="http://schemas.microsoft.com/office/drawing/2014/main" id="{0C64E384-A1C6-8893-27C0-DD06B5A2E3C3}"/>
              </a:ext>
            </a:extLst>
          </p:cNvPr>
          <p:cNvSpPr txBox="1"/>
          <p:nvPr/>
        </p:nvSpPr>
        <p:spPr>
          <a:xfrm>
            <a:off x="491973" y="978806"/>
            <a:ext cx="11208053" cy="1445267"/>
          </a:xfrm>
          <a:prstGeom prst="rect">
            <a:avLst/>
          </a:prstGeom>
          <a:noFill/>
        </p:spPr>
        <p:txBody>
          <a:bodyPr wrap="square" rtlCol="0">
            <a:spAutoFit/>
          </a:bodyPr>
          <a:lstStyle/>
          <a:p>
            <a:pPr>
              <a:lnSpc>
                <a:spcPct val="125000"/>
              </a:lnSpc>
            </a:pPr>
            <a:r>
              <a:rPr lang="zh-CN" altLang="en-US" b="1" dirty="0"/>
              <a:t>第三步：让</a:t>
            </a:r>
            <a:r>
              <a:rPr lang="en-US" altLang="zh-CN" b="1" dirty="0"/>
              <a:t>AI</a:t>
            </a:r>
            <a:r>
              <a:rPr lang="zh-CN" altLang="en-US" b="1" dirty="0"/>
              <a:t>判得准</a:t>
            </a:r>
            <a:endParaRPr lang="en-US" altLang="zh-CN" b="1" dirty="0"/>
          </a:p>
          <a:p>
            <a:pPr algn="just">
              <a:lnSpc>
                <a:spcPct val="125000"/>
              </a:lnSpc>
            </a:pPr>
            <a:r>
              <a:rPr lang="zh-CN" altLang="en-US" dirty="0"/>
              <a:t>训练</a:t>
            </a:r>
            <a:r>
              <a:rPr lang="en-US" altLang="zh-CN" dirty="0"/>
              <a:t>AI</a:t>
            </a:r>
            <a:r>
              <a:rPr lang="zh-CN" altLang="en-US" dirty="0"/>
              <a:t>识别各种缺陷。他们设计了一套「现场秒判</a:t>
            </a:r>
            <a:r>
              <a:rPr lang="en-US" altLang="zh-CN" dirty="0"/>
              <a:t>+</a:t>
            </a:r>
            <a:r>
              <a:rPr lang="zh-CN" altLang="en-US" dirty="0"/>
              <a:t>夜间进修」的模式：白天，</a:t>
            </a:r>
            <a:r>
              <a:rPr lang="en-US" altLang="zh-CN" dirty="0"/>
              <a:t>AI</a:t>
            </a:r>
            <a:r>
              <a:rPr lang="zh-CN" altLang="en-US" dirty="0"/>
              <a:t>在工厂现场进行推理，上传相机照片后几乎立刻就能出结果；晚上收工后，把当天的数据上传云端进行训练和优化，第二天模型就能升级成一个“更聪明”的版本。</a:t>
            </a:r>
          </a:p>
        </p:txBody>
      </p:sp>
      <p:sp>
        <p:nvSpPr>
          <p:cNvPr id="2" name="文本框 1">
            <a:extLst>
              <a:ext uri="{FF2B5EF4-FFF2-40B4-BE49-F238E27FC236}">
                <a16:creationId xmlns:a16="http://schemas.microsoft.com/office/drawing/2014/main" id="{E45427B6-5305-E055-DE81-3158CDDED181}"/>
              </a:ext>
            </a:extLst>
          </p:cNvPr>
          <p:cNvSpPr txBox="1"/>
          <p:nvPr/>
        </p:nvSpPr>
        <p:spPr>
          <a:xfrm>
            <a:off x="491973" y="2540906"/>
            <a:ext cx="11208053" cy="1791516"/>
          </a:xfrm>
          <a:prstGeom prst="rect">
            <a:avLst/>
          </a:prstGeom>
          <a:noFill/>
        </p:spPr>
        <p:txBody>
          <a:bodyPr wrap="square" rtlCol="0">
            <a:spAutoFit/>
          </a:bodyPr>
          <a:lstStyle/>
          <a:p>
            <a:pPr>
              <a:lnSpc>
                <a:spcPct val="125000"/>
              </a:lnSpc>
            </a:pPr>
            <a:r>
              <a:rPr lang="zh-CN" altLang="en-US" b="1" dirty="0"/>
              <a:t>效果</a:t>
            </a:r>
            <a:endParaRPr lang="en-US" altLang="zh-CN" b="1" dirty="0"/>
          </a:p>
          <a:p>
            <a:pPr marL="742950" lvl="1" indent="-285750" algn="just">
              <a:lnSpc>
                <a:spcPct val="125000"/>
              </a:lnSpc>
              <a:buFont typeface="Arial" panose="020B0604020202020204" pitchFamily="34" charset="0"/>
              <a:buChar char="•"/>
            </a:pPr>
            <a:r>
              <a:rPr lang="en-US" altLang="zh-CN" dirty="0"/>
              <a:t>AI</a:t>
            </a:r>
            <a:r>
              <a:rPr lang="zh-CN" altLang="en-US" dirty="0"/>
              <a:t>质检速度每小时</a:t>
            </a:r>
            <a:r>
              <a:rPr lang="en-US" altLang="zh-CN" dirty="0"/>
              <a:t>5</a:t>
            </a:r>
            <a:r>
              <a:rPr lang="zh-CN" altLang="en-US" dirty="0"/>
              <a:t>万颗，是人工的</a:t>
            </a:r>
            <a:r>
              <a:rPr lang="en-US" altLang="zh-CN" dirty="0"/>
              <a:t>100</a:t>
            </a:r>
            <a:r>
              <a:rPr lang="zh-CN" altLang="en-US" dirty="0"/>
              <a:t>多倍；</a:t>
            </a:r>
            <a:endParaRPr lang="en-US" altLang="zh-CN" dirty="0"/>
          </a:p>
          <a:p>
            <a:pPr marL="742950" lvl="1" indent="-285750" algn="just">
              <a:lnSpc>
                <a:spcPct val="125000"/>
              </a:lnSpc>
              <a:buFont typeface="Arial" panose="020B0604020202020204" pitchFamily="34" charset="0"/>
              <a:buChar char="•"/>
            </a:pPr>
            <a:r>
              <a:rPr lang="zh-CN" altLang="en-US" dirty="0"/>
              <a:t>准确率达到</a:t>
            </a:r>
            <a:r>
              <a:rPr lang="en-US" altLang="zh-CN" dirty="0"/>
              <a:t>95%</a:t>
            </a:r>
            <a:r>
              <a:rPr lang="zh-CN" altLang="en-US" dirty="0"/>
              <a:t>左右；</a:t>
            </a:r>
            <a:endParaRPr lang="en-US" altLang="zh-CN" dirty="0"/>
          </a:p>
          <a:p>
            <a:pPr marL="742950" lvl="1" indent="-285750" algn="just">
              <a:lnSpc>
                <a:spcPct val="125000"/>
              </a:lnSpc>
              <a:buFont typeface="Arial" panose="020B0604020202020204" pitchFamily="34" charset="0"/>
              <a:buChar char="•"/>
            </a:pPr>
            <a:r>
              <a:rPr lang="zh-CN" altLang="en-US" dirty="0"/>
              <a:t>原来一条产线要</a:t>
            </a:r>
            <a:r>
              <a:rPr lang="en-US" altLang="zh-CN" dirty="0"/>
              <a:t>6-7</a:t>
            </a:r>
            <a:r>
              <a:rPr lang="zh-CN" altLang="en-US" dirty="0"/>
              <a:t>人轮班，现在只需</a:t>
            </a:r>
            <a:r>
              <a:rPr lang="en-US" altLang="zh-CN" dirty="0"/>
              <a:t>1</a:t>
            </a:r>
            <a:r>
              <a:rPr lang="zh-CN" altLang="en-US" dirty="0"/>
              <a:t>人盯监控；</a:t>
            </a:r>
            <a:endParaRPr lang="en-US" altLang="zh-CN" dirty="0"/>
          </a:p>
          <a:p>
            <a:pPr marL="742950" lvl="1" indent="-285750" algn="just">
              <a:lnSpc>
                <a:spcPct val="125000"/>
              </a:lnSpc>
              <a:buFont typeface="Arial" panose="020B0604020202020204" pitchFamily="34" charset="0"/>
              <a:buChar char="•"/>
            </a:pPr>
            <a:r>
              <a:rPr lang="zh-CN" altLang="en-US" dirty="0"/>
              <a:t>单条产线的人力成本，从一年</a:t>
            </a:r>
            <a:r>
              <a:rPr lang="en-US" altLang="zh-CN" dirty="0"/>
              <a:t>40</a:t>
            </a:r>
            <a:r>
              <a:rPr lang="zh-CN" altLang="en-US" dirty="0"/>
              <a:t>多万降到几万块钱</a:t>
            </a:r>
          </a:p>
        </p:txBody>
      </p:sp>
      <p:sp>
        <p:nvSpPr>
          <p:cNvPr id="3" name="文本框 2">
            <a:extLst>
              <a:ext uri="{FF2B5EF4-FFF2-40B4-BE49-F238E27FC236}">
                <a16:creationId xmlns:a16="http://schemas.microsoft.com/office/drawing/2014/main" id="{99D43591-9A35-99D2-5974-59486512FAEE}"/>
              </a:ext>
            </a:extLst>
          </p:cNvPr>
          <p:cNvSpPr txBox="1"/>
          <p:nvPr/>
        </p:nvSpPr>
        <p:spPr>
          <a:xfrm>
            <a:off x="491972" y="4673600"/>
            <a:ext cx="11261877" cy="646331"/>
          </a:xfrm>
          <a:prstGeom prst="rect">
            <a:avLst/>
          </a:prstGeom>
          <a:noFill/>
        </p:spPr>
        <p:txBody>
          <a:bodyPr wrap="square" rtlCol="0">
            <a:spAutoFit/>
          </a:bodyPr>
          <a:lstStyle/>
          <a:p>
            <a:pPr algn="just"/>
            <a:r>
              <a:rPr lang="zh-CN" altLang="en-US" dirty="0"/>
              <a:t>更大的价值在于，工厂实现了</a:t>
            </a:r>
            <a:r>
              <a:rPr lang="zh-CN" altLang="en-US" b="1" dirty="0"/>
              <a:t>从抽检到全检</a:t>
            </a:r>
            <a:r>
              <a:rPr lang="zh-CN" altLang="en-US" dirty="0"/>
              <a:t>的跨越。</a:t>
            </a:r>
            <a:endParaRPr lang="en-US" altLang="zh-CN" dirty="0"/>
          </a:p>
          <a:p>
            <a:pPr algn="just"/>
            <a:r>
              <a:rPr lang="zh-CN" altLang="en-US" dirty="0"/>
              <a:t>质量稳定性大幅提升后，客户退货和罚款明显下降，一年能省下近</a:t>
            </a:r>
            <a:r>
              <a:rPr lang="en-US" altLang="zh-CN" dirty="0"/>
              <a:t>300</a:t>
            </a:r>
            <a:r>
              <a:rPr lang="zh-CN" altLang="en-US" dirty="0"/>
              <a:t>万。</a:t>
            </a:r>
          </a:p>
        </p:txBody>
      </p:sp>
    </p:spTree>
    <p:extLst>
      <p:ext uri="{BB962C8B-B14F-4D97-AF65-F5344CB8AC3E}">
        <p14:creationId xmlns:p14="http://schemas.microsoft.com/office/powerpoint/2010/main" val="1642630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69277-B9A0-245F-2C17-AAECD88FA8BC}"/>
            </a:ext>
          </a:extLst>
        </p:cNvPr>
        <p:cNvGrpSpPr/>
        <p:nvPr/>
      </p:nvGrpSpPr>
      <p:grpSpPr>
        <a:xfrm>
          <a:off x="0" y="0"/>
          <a:ext cx="0" cy="0"/>
          <a:chOff x="0" y="0"/>
          <a:chExt cx="0" cy="0"/>
        </a:xfrm>
      </p:grpSpPr>
      <p:sp>
        <p:nvSpPr>
          <p:cNvPr id="5" name="文本占位符 7">
            <a:extLst>
              <a:ext uri="{FF2B5EF4-FFF2-40B4-BE49-F238E27FC236}">
                <a16:creationId xmlns:a16="http://schemas.microsoft.com/office/drawing/2014/main" id="{4253D91F-2639-11D6-179B-90412900CA9C}"/>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8" name="文本框 7">
            <a:extLst>
              <a:ext uri="{FF2B5EF4-FFF2-40B4-BE49-F238E27FC236}">
                <a16:creationId xmlns:a16="http://schemas.microsoft.com/office/drawing/2014/main" id="{4B097692-3D4E-2792-00F4-AA544ACE6C89}"/>
              </a:ext>
            </a:extLst>
          </p:cNvPr>
          <p:cNvSpPr txBox="1"/>
          <p:nvPr/>
        </p:nvSpPr>
        <p:spPr>
          <a:xfrm>
            <a:off x="491973" y="799568"/>
            <a:ext cx="11208053" cy="441403"/>
          </a:xfrm>
          <a:prstGeom prst="rect">
            <a:avLst/>
          </a:prstGeom>
          <a:noFill/>
        </p:spPr>
        <p:txBody>
          <a:bodyPr wrap="square" rtlCol="0">
            <a:spAutoFit/>
          </a:bodyPr>
          <a:lstStyle/>
          <a:p>
            <a:pPr>
              <a:lnSpc>
                <a:spcPct val="125000"/>
              </a:lnSpc>
            </a:pPr>
            <a:r>
              <a:rPr lang="zh-CN" altLang="en-US" sz="2000" b="1" dirty="0"/>
              <a:t>老师傅从质疑到信任</a:t>
            </a:r>
            <a:endParaRPr lang="zh-CN" altLang="en-US" sz="2000" dirty="0"/>
          </a:p>
        </p:txBody>
      </p:sp>
      <p:sp>
        <p:nvSpPr>
          <p:cNvPr id="2" name="文本框 1">
            <a:extLst>
              <a:ext uri="{FF2B5EF4-FFF2-40B4-BE49-F238E27FC236}">
                <a16:creationId xmlns:a16="http://schemas.microsoft.com/office/drawing/2014/main" id="{F4A75293-323C-0960-FFCA-2459C2E35F98}"/>
              </a:ext>
            </a:extLst>
          </p:cNvPr>
          <p:cNvSpPr txBox="1"/>
          <p:nvPr/>
        </p:nvSpPr>
        <p:spPr>
          <a:xfrm>
            <a:off x="491973" y="1240971"/>
            <a:ext cx="11208053" cy="1599156"/>
          </a:xfrm>
          <a:prstGeom prst="rect">
            <a:avLst/>
          </a:prstGeom>
          <a:noFill/>
        </p:spPr>
        <p:txBody>
          <a:bodyPr wrap="square" rtlCol="0">
            <a:spAutoFit/>
          </a:bodyPr>
          <a:lstStyle/>
          <a:p>
            <a:pPr marL="285750" indent="-285750">
              <a:lnSpc>
                <a:spcPct val="125000"/>
              </a:lnSpc>
              <a:spcBef>
                <a:spcPts val="1200"/>
              </a:spcBef>
              <a:buFont typeface="Arial" panose="020B0604020202020204" pitchFamily="34" charset="0"/>
              <a:buChar char="•"/>
            </a:pPr>
            <a:r>
              <a:rPr lang="zh-CN" altLang="en-US" dirty="0"/>
              <a:t>工厂里有个老都师傅，他干了几十年质检，被大家称作“火眼金睛”。</a:t>
            </a:r>
            <a:r>
              <a:rPr lang="en-US" altLang="zh-CN" dirty="0"/>
              <a:t>AI</a:t>
            </a:r>
            <a:r>
              <a:rPr lang="zh-CN" altLang="en-US" dirty="0"/>
              <a:t>系统刚上线那会儿，老都经常摇头说：“这高科技靠不住。”他不相信机器能比人眼看得准，总觉得</a:t>
            </a:r>
            <a:r>
              <a:rPr lang="en-US" altLang="zh-CN" dirty="0"/>
              <a:t>AI</a:t>
            </a:r>
            <a:r>
              <a:rPr lang="zh-CN" altLang="en-US" dirty="0"/>
              <a:t>会误判。</a:t>
            </a:r>
            <a:endParaRPr lang="en-US" altLang="zh-CN" dirty="0"/>
          </a:p>
          <a:p>
            <a:pPr marL="285750" indent="-285750">
              <a:lnSpc>
                <a:spcPct val="125000"/>
              </a:lnSpc>
              <a:spcBef>
                <a:spcPts val="1200"/>
              </a:spcBef>
              <a:buFont typeface="Arial" panose="020B0604020202020204" pitchFamily="34" charset="0"/>
              <a:buChar char="•"/>
            </a:pPr>
            <a:r>
              <a:rPr lang="zh-CN" altLang="en-US" dirty="0"/>
              <a:t>为了让师傅们先接触</a:t>
            </a:r>
            <a:r>
              <a:rPr lang="en-US" altLang="zh-CN" dirty="0"/>
              <a:t>AI</a:t>
            </a:r>
            <a:r>
              <a:rPr lang="zh-CN" altLang="en-US" dirty="0"/>
              <a:t>，他们在检测结果上加了</a:t>
            </a:r>
            <a:r>
              <a:rPr lang="zh-CN" altLang="en-US" b="1" dirty="0"/>
              <a:t>“红框热力图”</a:t>
            </a:r>
            <a:r>
              <a:rPr lang="zh-CN" altLang="en-US" dirty="0"/>
              <a:t>，让师傅们可以直接看到</a:t>
            </a:r>
            <a:r>
              <a:rPr lang="en-US" altLang="zh-CN" dirty="0"/>
              <a:t>AI</a:t>
            </a:r>
            <a:r>
              <a:rPr lang="zh-CN" altLang="en-US" dirty="0"/>
              <a:t>判定的依据。就像</a:t>
            </a:r>
            <a:r>
              <a:rPr lang="en-US" altLang="zh-CN" dirty="0"/>
              <a:t>AI</a:t>
            </a:r>
            <a:r>
              <a:rPr lang="zh-CN" altLang="en-US" dirty="0"/>
              <a:t>在说：“我为什么觉得这里有问题，你看这个红框标出的区域。”</a:t>
            </a:r>
          </a:p>
        </p:txBody>
      </p:sp>
      <p:pic>
        <p:nvPicPr>
          <p:cNvPr id="6" name="图片 5" descr="图形用户界面&#10;&#10;AI 生成的内容可能不正确。">
            <a:extLst>
              <a:ext uri="{FF2B5EF4-FFF2-40B4-BE49-F238E27FC236}">
                <a16:creationId xmlns:a16="http://schemas.microsoft.com/office/drawing/2014/main" id="{D6F8A84D-3167-021C-A8E1-B2DF685C6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62" y="2946417"/>
            <a:ext cx="5736489" cy="3199885"/>
          </a:xfrm>
          <a:prstGeom prst="rect">
            <a:avLst/>
          </a:prstGeom>
        </p:spPr>
      </p:pic>
      <p:sp>
        <p:nvSpPr>
          <p:cNvPr id="7" name="文本框 6">
            <a:extLst>
              <a:ext uri="{FF2B5EF4-FFF2-40B4-BE49-F238E27FC236}">
                <a16:creationId xmlns:a16="http://schemas.microsoft.com/office/drawing/2014/main" id="{056BE589-0EC3-CB00-1C5B-B2B8F411A9AA}"/>
              </a:ext>
            </a:extLst>
          </p:cNvPr>
          <p:cNvSpPr txBox="1"/>
          <p:nvPr/>
        </p:nvSpPr>
        <p:spPr>
          <a:xfrm>
            <a:off x="6727976" y="3246703"/>
            <a:ext cx="4972050" cy="2308324"/>
          </a:xfrm>
          <a:prstGeom prst="rect">
            <a:avLst/>
          </a:prstGeom>
          <a:noFill/>
        </p:spPr>
        <p:txBody>
          <a:bodyPr wrap="square" rtlCol="0">
            <a:spAutoFit/>
          </a:bodyPr>
          <a:lstStyle/>
          <a:p>
            <a:r>
              <a:rPr lang="zh-CN" altLang="en-US" dirty="0"/>
              <a:t>转机出现在一个大雨天。</a:t>
            </a:r>
            <a:endParaRPr lang="en-US" altLang="zh-CN" dirty="0"/>
          </a:p>
          <a:p>
            <a:endParaRPr lang="en-US" altLang="zh-CN" dirty="0"/>
          </a:p>
          <a:p>
            <a:r>
              <a:rPr lang="zh-CN" altLang="en-US" dirty="0"/>
              <a:t>从那以后，老都师傅成了模型的教练。他的成就感反而更强了</a:t>
            </a:r>
            <a:r>
              <a:rPr lang="en-US" altLang="zh-CN" dirty="0"/>
              <a:t>——</a:t>
            </a:r>
            <a:r>
              <a:rPr lang="zh-CN" altLang="en-US" dirty="0"/>
              <a:t>从一个质检工人，变成了</a:t>
            </a:r>
            <a:r>
              <a:rPr lang="en-US" altLang="zh-CN" dirty="0"/>
              <a:t>AI</a:t>
            </a:r>
            <a:r>
              <a:rPr lang="zh-CN" altLang="en-US" dirty="0"/>
              <a:t>的老师。</a:t>
            </a:r>
            <a:endParaRPr lang="en-US" altLang="zh-CN" dirty="0"/>
          </a:p>
          <a:p>
            <a:endParaRPr lang="en-US" altLang="zh-CN" dirty="0"/>
          </a:p>
          <a:p>
            <a:r>
              <a:rPr lang="en-US" altLang="zh-CN" dirty="0"/>
              <a:t>AI</a:t>
            </a:r>
            <a:r>
              <a:rPr lang="zh-CN" altLang="en-US" dirty="0"/>
              <a:t>不是来抢工人饭碗的，而是来当工人的助手和学生的。</a:t>
            </a:r>
            <a:endParaRPr lang="en-US" altLang="zh-CN" dirty="0"/>
          </a:p>
        </p:txBody>
      </p:sp>
    </p:spTree>
    <p:extLst>
      <p:ext uri="{BB962C8B-B14F-4D97-AF65-F5344CB8AC3E}">
        <p14:creationId xmlns:p14="http://schemas.microsoft.com/office/powerpoint/2010/main" val="3519790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FD69E-012B-3D69-EC06-837C3965319C}"/>
            </a:ext>
          </a:extLst>
        </p:cNvPr>
        <p:cNvGrpSpPr/>
        <p:nvPr/>
      </p:nvGrpSpPr>
      <p:grpSpPr>
        <a:xfrm>
          <a:off x="0" y="0"/>
          <a:ext cx="0" cy="0"/>
          <a:chOff x="0" y="0"/>
          <a:chExt cx="0" cy="0"/>
        </a:xfrm>
      </p:grpSpPr>
      <p:sp>
        <p:nvSpPr>
          <p:cNvPr id="5" name="文本占位符 7">
            <a:extLst>
              <a:ext uri="{FF2B5EF4-FFF2-40B4-BE49-F238E27FC236}">
                <a16:creationId xmlns:a16="http://schemas.microsoft.com/office/drawing/2014/main" id="{D467956F-4C15-9AB7-9C24-B19DFA9959CE}"/>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8" name="文本框 7">
            <a:extLst>
              <a:ext uri="{FF2B5EF4-FFF2-40B4-BE49-F238E27FC236}">
                <a16:creationId xmlns:a16="http://schemas.microsoft.com/office/drawing/2014/main" id="{7695D69E-14E7-2EEB-8967-E227AE2496B1}"/>
              </a:ext>
            </a:extLst>
          </p:cNvPr>
          <p:cNvSpPr txBox="1"/>
          <p:nvPr/>
        </p:nvSpPr>
        <p:spPr>
          <a:xfrm>
            <a:off x="491972" y="977368"/>
            <a:ext cx="11208053" cy="581057"/>
          </a:xfrm>
          <a:prstGeom prst="rect">
            <a:avLst/>
          </a:prstGeom>
          <a:noFill/>
        </p:spPr>
        <p:txBody>
          <a:bodyPr wrap="square" rtlCol="0">
            <a:spAutoFit/>
          </a:bodyPr>
          <a:lstStyle/>
          <a:p>
            <a:pPr>
              <a:lnSpc>
                <a:spcPct val="125000"/>
              </a:lnSpc>
            </a:pPr>
            <a:r>
              <a:rPr lang="zh-CN" altLang="en-US" sz="2800" b="1" dirty="0"/>
              <a:t>案例启示</a:t>
            </a:r>
            <a:endParaRPr lang="zh-CN" altLang="en-US" sz="2800" dirty="0"/>
          </a:p>
        </p:txBody>
      </p:sp>
      <p:sp>
        <p:nvSpPr>
          <p:cNvPr id="2" name="文本框 1">
            <a:extLst>
              <a:ext uri="{FF2B5EF4-FFF2-40B4-BE49-F238E27FC236}">
                <a16:creationId xmlns:a16="http://schemas.microsoft.com/office/drawing/2014/main" id="{839F1240-8C40-AC3A-1A8C-D9D814227594}"/>
              </a:ext>
            </a:extLst>
          </p:cNvPr>
          <p:cNvSpPr txBox="1"/>
          <p:nvPr/>
        </p:nvSpPr>
        <p:spPr>
          <a:xfrm>
            <a:off x="491972" y="1926607"/>
            <a:ext cx="11208053" cy="2407069"/>
          </a:xfrm>
          <a:prstGeom prst="rect">
            <a:avLst/>
          </a:prstGeom>
          <a:noFill/>
        </p:spPr>
        <p:txBody>
          <a:bodyPr wrap="square" rtlCol="0">
            <a:spAutoFit/>
          </a:bodyPr>
          <a:lstStyle/>
          <a:p>
            <a:pPr marL="285750" indent="-285750" algn="just">
              <a:lnSpc>
                <a:spcPct val="125000"/>
              </a:lnSpc>
              <a:spcBef>
                <a:spcPts val="2400"/>
              </a:spcBef>
              <a:buFont typeface="Arial" panose="020B0604020202020204" pitchFamily="34" charset="0"/>
              <a:buChar char="•"/>
            </a:pPr>
            <a:r>
              <a:rPr lang="zh-CN" altLang="en-US" b="1" dirty="0"/>
              <a:t>第一，拆解问题，系统解决。</a:t>
            </a:r>
            <a:r>
              <a:rPr lang="zh-CN" altLang="en-US" dirty="0"/>
              <a:t>把问题拆解清楚，让每个细分问题都有对应的解决方案。</a:t>
            </a:r>
            <a:endParaRPr lang="en-US" altLang="zh-CN" dirty="0"/>
          </a:p>
          <a:p>
            <a:pPr marL="285750" indent="-285750" algn="just">
              <a:lnSpc>
                <a:spcPct val="125000"/>
              </a:lnSpc>
              <a:spcBef>
                <a:spcPts val="2400"/>
              </a:spcBef>
              <a:buFont typeface="Arial" panose="020B0604020202020204" pitchFamily="34" charset="0"/>
              <a:buChar char="•"/>
            </a:pPr>
            <a:r>
              <a:rPr lang="zh-CN" altLang="en-US" b="1" dirty="0"/>
              <a:t>第二，人机协作，经验传承。</a:t>
            </a:r>
            <a:r>
              <a:rPr lang="zh-CN" altLang="en-US" dirty="0"/>
              <a:t>重视一线工人的反馈，让他们成为</a:t>
            </a:r>
            <a:r>
              <a:rPr lang="en-US" altLang="zh-CN" dirty="0"/>
              <a:t>AI</a:t>
            </a:r>
            <a:r>
              <a:rPr lang="zh-CN" altLang="en-US" dirty="0"/>
              <a:t>的教练。老都师傅的转变就是最好的例子。从“</a:t>
            </a:r>
            <a:r>
              <a:rPr lang="en-US" altLang="zh-CN" dirty="0"/>
              <a:t>AI</a:t>
            </a:r>
            <a:r>
              <a:rPr lang="zh-CN" altLang="en-US" dirty="0"/>
              <a:t>靠不住”到“我来教它”，这种心态的转变，比任何技术突破都重要。</a:t>
            </a:r>
            <a:endParaRPr lang="en-US" altLang="zh-CN" dirty="0"/>
          </a:p>
          <a:p>
            <a:pPr marL="285750" indent="-285750" algn="just">
              <a:lnSpc>
                <a:spcPct val="125000"/>
              </a:lnSpc>
              <a:spcBef>
                <a:spcPts val="2400"/>
              </a:spcBef>
              <a:buFont typeface="Arial" panose="020B0604020202020204" pitchFamily="34" charset="0"/>
              <a:buChar char="•"/>
            </a:pPr>
            <a:r>
              <a:rPr lang="zh-CN" altLang="en-US" b="1" dirty="0"/>
              <a:t>第三，数据流动，持续进化。</a:t>
            </a:r>
            <a:r>
              <a:rPr lang="zh-CN" altLang="en-US" dirty="0"/>
              <a:t>让数据真正流动起来，形成学习闭环。这是最关键的一点。他们设计的「现场秒判</a:t>
            </a:r>
            <a:r>
              <a:rPr lang="en-US" altLang="zh-CN" dirty="0"/>
              <a:t>+</a:t>
            </a:r>
            <a:r>
              <a:rPr lang="zh-CN" altLang="en-US" dirty="0"/>
              <a:t>夜间进修」模式，让</a:t>
            </a:r>
            <a:r>
              <a:rPr lang="en-US" altLang="zh-CN" dirty="0"/>
              <a:t>AI</a:t>
            </a:r>
            <a:r>
              <a:rPr lang="zh-CN" altLang="en-US" dirty="0"/>
              <a:t>能够持续学习、持续进步。就像每天给</a:t>
            </a:r>
            <a:r>
              <a:rPr lang="en-US" altLang="zh-CN" dirty="0"/>
              <a:t>AI</a:t>
            </a:r>
            <a:r>
              <a:rPr lang="zh-CN" altLang="en-US" dirty="0"/>
              <a:t>补一节课，让它不断变得更聪明。</a:t>
            </a:r>
          </a:p>
        </p:txBody>
      </p:sp>
    </p:spTree>
    <p:extLst>
      <p:ext uri="{BB962C8B-B14F-4D97-AF65-F5344CB8AC3E}">
        <p14:creationId xmlns:p14="http://schemas.microsoft.com/office/powerpoint/2010/main" val="3972762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48135" y="954387"/>
            <a:ext cx="11495730" cy="920573"/>
          </a:xfrm>
          <a:prstGeom prst="rect">
            <a:avLst/>
          </a:prstGeom>
          <a:noFill/>
        </p:spPr>
        <p:txBody>
          <a:bodyPr wrap="square" rtlCol="0">
            <a:spAutoFit/>
          </a:bodyPr>
          <a:lstStyle/>
          <a:p>
            <a:pPr algn="just">
              <a:lnSpc>
                <a:spcPct val="150000"/>
              </a:lnSpc>
            </a:pPr>
            <a:r>
              <a:rPr lang="zh-CN" altLang="en-US" sz="2000" b="1" dirty="0">
                <a:latin typeface="+mn-ea"/>
              </a:rPr>
              <a:t>（二）</a:t>
            </a:r>
            <a:r>
              <a:rPr lang="zh-CN" altLang="zh-CN" sz="2000" b="1" dirty="0">
                <a:effectLst/>
                <a:latin typeface="+mn-ea"/>
                <a:cs typeface="Times New Roman" panose="02020603050405020304" pitchFamily="18" charset="0"/>
              </a:rPr>
              <a:t>促进贸易产品结构升级</a:t>
            </a:r>
            <a:endParaRPr lang="en-US" altLang="zh-CN" sz="2000" b="1" dirty="0">
              <a:effectLst/>
              <a:latin typeface="+mn-ea"/>
              <a:cs typeface="Times New Roman" panose="02020603050405020304" pitchFamily="18" charset="0"/>
            </a:endParaRPr>
          </a:p>
          <a:p>
            <a:pPr algn="just">
              <a:lnSpc>
                <a:spcPct val="150000"/>
              </a:lnSpc>
            </a:pPr>
            <a:r>
              <a:rPr lang="zh-CN" altLang="en-US" b="1" dirty="0">
                <a:latin typeface="+mn-ea"/>
              </a:rPr>
              <a:t>核心观点：</a:t>
            </a:r>
            <a:r>
              <a:rPr lang="zh-CN" altLang="en-US" dirty="0">
                <a:latin typeface="+mn-ea"/>
              </a:rPr>
              <a:t>人工智能通过“定制化</a:t>
            </a:r>
            <a:r>
              <a:rPr lang="en-US" altLang="zh-CN" dirty="0">
                <a:latin typeface="+mn-ea"/>
              </a:rPr>
              <a:t>—</a:t>
            </a:r>
            <a:r>
              <a:rPr lang="zh-CN" altLang="en-US" dirty="0">
                <a:latin typeface="+mn-ea"/>
              </a:rPr>
              <a:t>智能化</a:t>
            </a:r>
            <a:r>
              <a:rPr lang="en-US" altLang="zh-CN" dirty="0">
                <a:latin typeface="+mn-ea"/>
              </a:rPr>
              <a:t>—</a:t>
            </a:r>
            <a:r>
              <a:rPr lang="zh-CN" altLang="en-US" dirty="0">
                <a:latin typeface="+mn-ea"/>
              </a:rPr>
              <a:t>高科技化</a:t>
            </a:r>
            <a:r>
              <a:rPr lang="en-US" altLang="zh-CN" dirty="0">
                <a:latin typeface="+mn-ea"/>
              </a:rPr>
              <a:t>—</a:t>
            </a:r>
            <a:r>
              <a:rPr lang="zh-CN" altLang="en-US" dirty="0">
                <a:latin typeface="+mn-ea"/>
              </a:rPr>
              <a:t>绿色化”四大路径，推动贸易品结构持续优化升级。</a:t>
            </a:r>
            <a:r>
              <a:rPr lang="zh-CN" altLang="zh-CN" dirty="0">
                <a:effectLst/>
                <a:latin typeface="+mn-ea"/>
              </a:rPr>
              <a:t> </a:t>
            </a:r>
            <a:endParaRPr lang="zh-CN" altLang="en-US" b="1" dirty="0">
              <a:latin typeface="+mn-ea"/>
            </a:endParaRPr>
          </a:p>
        </p:txBody>
      </p:sp>
      <p:sp>
        <p:nvSpPr>
          <p:cNvPr id="2" name="文本框 1">
            <a:extLst>
              <a:ext uri="{FF2B5EF4-FFF2-40B4-BE49-F238E27FC236}">
                <a16:creationId xmlns:a16="http://schemas.microsoft.com/office/drawing/2014/main" id="{CB4A7E79-D577-EE28-FC67-98939F570459}"/>
              </a:ext>
            </a:extLst>
          </p:cNvPr>
          <p:cNvSpPr txBox="1"/>
          <p:nvPr/>
        </p:nvSpPr>
        <p:spPr>
          <a:xfrm>
            <a:off x="369168" y="2066755"/>
            <a:ext cx="3717822" cy="2769989"/>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mn-ea"/>
                <a:cs typeface="Times New Roman" panose="02020603050405020304" pitchFamily="18" charset="0"/>
              </a:rPr>
              <a:t>1.</a:t>
            </a:r>
            <a:r>
              <a:rPr lang="zh-CN" altLang="en-US" b="1" dirty="0">
                <a:latin typeface="+mn-ea"/>
                <a:cs typeface="Times New Roman" panose="02020603050405020304" pitchFamily="18" charset="0"/>
              </a:rPr>
              <a:t> </a:t>
            </a:r>
            <a:r>
              <a:rPr lang="zh-CN" altLang="en-US" b="1" dirty="0">
                <a:latin typeface="+mn-ea"/>
              </a:rPr>
              <a:t>定制化与个性化升级</a:t>
            </a:r>
          </a:p>
          <a:p>
            <a:pPr marL="285750" indent="-285750" algn="just">
              <a:spcBef>
                <a:spcPts val="1200"/>
              </a:spcBef>
              <a:buFont typeface="Arial" panose="020B0604020202020204" pitchFamily="34" charset="0"/>
              <a:buChar char="•"/>
            </a:pPr>
            <a:r>
              <a:rPr lang="en-US" altLang="zh-CN" dirty="0">
                <a:latin typeface="+mn-ea"/>
              </a:rPr>
              <a:t>AI</a:t>
            </a:r>
            <a:r>
              <a:rPr lang="zh-CN" altLang="en-US" dirty="0">
                <a:latin typeface="+mn-ea"/>
              </a:rPr>
              <a:t>分析海外消费者偏好，动态调整产品性能、尺寸、款式；</a:t>
            </a:r>
          </a:p>
          <a:p>
            <a:pPr marL="285750" indent="-285750" algn="just">
              <a:spcBef>
                <a:spcPts val="1200"/>
              </a:spcBef>
              <a:buFont typeface="Arial" panose="020B0604020202020204" pitchFamily="34" charset="0"/>
              <a:buChar char="•"/>
            </a:pPr>
            <a:r>
              <a:rPr lang="zh-CN" altLang="en-US" dirty="0">
                <a:latin typeface="+mn-ea"/>
              </a:rPr>
              <a:t>支持线上</a:t>
            </a:r>
            <a:r>
              <a:rPr lang="en-US" altLang="zh-CN" dirty="0">
                <a:latin typeface="+mn-ea"/>
              </a:rPr>
              <a:t>DIY</a:t>
            </a:r>
            <a:r>
              <a:rPr lang="zh-CN" altLang="en-US" dirty="0">
                <a:latin typeface="+mn-ea"/>
              </a:rPr>
              <a:t>个性化设计，出口厂商负责生产与交付；</a:t>
            </a:r>
          </a:p>
          <a:p>
            <a:pPr marL="285750" indent="-285750" algn="just">
              <a:spcBef>
                <a:spcPts val="1200"/>
              </a:spcBef>
              <a:buFont typeface="Arial" panose="020B0604020202020204" pitchFamily="34" charset="0"/>
              <a:buChar char="•"/>
            </a:pPr>
            <a:r>
              <a:rPr lang="zh-CN" altLang="en-US" dirty="0">
                <a:latin typeface="+mn-ea"/>
              </a:rPr>
              <a:t>传统日用消费品、服装等行业实现“以需定产”，强化客户黏性。</a:t>
            </a:r>
          </a:p>
        </p:txBody>
      </p:sp>
      <p:sp>
        <p:nvSpPr>
          <p:cNvPr id="5" name="文本框 4">
            <a:extLst>
              <a:ext uri="{FF2B5EF4-FFF2-40B4-BE49-F238E27FC236}">
                <a16:creationId xmlns:a16="http://schemas.microsoft.com/office/drawing/2014/main" id="{7ABDD940-6E99-B0F2-CA04-10FC86D234A0}"/>
              </a:ext>
            </a:extLst>
          </p:cNvPr>
          <p:cNvSpPr txBox="1"/>
          <p:nvPr/>
        </p:nvSpPr>
        <p:spPr>
          <a:xfrm>
            <a:off x="4195895" y="2066754"/>
            <a:ext cx="3717822" cy="2492990"/>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mn-ea"/>
                <a:cs typeface="Times New Roman" panose="02020603050405020304" pitchFamily="18" charset="0"/>
              </a:rPr>
              <a:t>2.</a:t>
            </a:r>
            <a:r>
              <a:rPr lang="zh-CN" altLang="en-US" b="1" dirty="0">
                <a:latin typeface="+mn-ea"/>
                <a:cs typeface="Times New Roman" panose="02020603050405020304" pitchFamily="18" charset="0"/>
              </a:rPr>
              <a:t> </a:t>
            </a:r>
            <a:r>
              <a:rPr lang="zh-CN" altLang="en-US" b="1" dirty="0">
                <a:latin typeface="+mn-ea"/>
              </a:rPr>
              <a:t>智能化贸易品崛起</a:t>
            </a:r>
          </a:p>
          <a:p>
            <a:pPr marL="285750" indent="-285750" algn="just">
              <a:spcBef>
                <a:spcPts val="1200"/>
              </a:spcBef>
              <a:buFont typeface="Arial" panose="020B0604020202020204" pitchFamily="34" charset="0"/>
              <a:buChar char="•"/>
            </a:pPr>
            <a:r>
              <a:rPr lang="zh-CN" altLang="en-US" dirty="0">
                <a:latin typeface="+mn-ea"/>
              </a:rPr>
              <a:t>智能家电（冰箱、空调、电视等）；</a:t>
            </a:r>
          </a:p>
          <a:p>
            <a:pPr marL="285750" indent="-285750" algn="just">
              <a:spcBef>
                <a:spcPts val="1200"/>
              </a:spcBef>
              <a:buFont typeface="Arial" panose="020B0604020202020204" pitchFamily="34" charset="0"/>
              <a:buChar char="•"/>
            </a:pPr>
            <a:r>
              <a:rPr lang="zh-CN" altLang="en-US" dirty="0">
                <a:latin typeface="+mn-ea"/>
              </a:rPr>
              <a:t>大语言模型赋能语音</a:t>
            </a:r>
            <a:r>
              <a:rPr lang="en-US" altLang="zh-CN" dirty="0">
                <a:latin typeface="+mn-ea"/>
              </a:rPr>
              <a:t>/</a:t>
            </a:r>
            <a:r>
              <a:rPr lang="zh-CN" altLang="en-US" dirty="0">
                <a:latin typeface="+mn-ea"/>
              </a:rPr>
              <a:t>远程控制，实现跨语言操作；</a:t>
            </a:r>
          </a:p>
          <a:p>
            <a:pPr marL="285750" indent="-285750" algn="just">
              <a:spcBef>
                <a:spcPts val="1200"/>
              </a:spcBef>
              <a:buFont typeface="Arial" panose="020B0604020202020204" pitchFamily="34" charset="0"/>
              <a:buChar char="•"/>
            </a:pPr>
            <a:r>
              <a:rPr lang="zh-CN" altLang="en-US" b="1" dirty="0">
                <a:latin typeface="+mn-ea"/>
              </a:rPr>
              <a:t>智能家居</a:t>
            </a:r>
            <a:r>
              <a:rPr lang="zh-CN" altLang="en-US" dirty="0">
                <a:latin typeface="+mn-ea"/>
              </a:rPr>
              <a:t>成为全球货物贸易增长的重要板块。</a:t>
            </a:r>
          </a:p>
        </p:txBody>
      </p:sp>
      <p:sp>
        <p:nvSpPr>
          <p:cNvPr id="6" name="文本框 5">
            <a:extLst>
              <a:ext uri="{FF2B5EF4-FFF2-40B4-BE49-F238E27FC236}">
                <a16:creationId xmlns:a16="http://schemas.microsoft.com/office/drawing/2014/main" id="{00F226EA-78F3-2128-08EC-B4E0C36D3DB8}"/>
              </a:ext>
            </a:extLst>
          </p:cNvPr>
          <p:cNvSpPr txBox="1"/>
          <p:nvPr/>
        </p:nvSpPr>
        <p:spPr>
          <a:xfrm>
            <a:off x="8022622" y="2066754"/>
            <a:ext cx="3717822" cy="3046988"/>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mn-ea"/>
                <a:cs typeface="Times New Roman" panose="02020603050405020304" pitchFamily="18" charset="0"/>
              </a:rPr>
              <a:t>3.</a:t>
            </a:r>
            <a:r>
              <a:rPr lang="zh-CN" altLang="en-US" b="1" dirty="0">
                <a:latin typeface="+mn-ea"/>
                <a:cs typeface="Times New Roman" panose="02020603050405020304" pitchFamily="18" charset="0"/>
              </a:rPr>
              <a:t> </a:t>
            </a:r>
            <a:r>
              <a:rPr lang="zh-CN" altLang="en-US" b="1" dirty="0">
                <a:latin typeface="+mn-ea"/>
              </a:rPr>
              <a:t>高科技与绿色产品比重提升</a:t>
            </a:r>
          </a:p>
          <a:p>
            <a:pPr marL="285750" indent="-285750" algn="just">
              <a:spcBef>
                <a:spcPts val="1200"/>
              </a:spcBef>
              <a:buFont typeface="Arial" panose="020B0604020202020204" pitchFamily="34" charset="0"/>
              <a:buChar char="•"/>
            </a:pPr>
            <a:r>
              <a:rPr lang="en-US" altLang="zh-CN" dirty="0">
                <a:latin typeface="+mn-ea"/>
              </a:rPr>
              <a:t>2024</a:t>
            </a:r>
            <a:r>
              <a:rPr lang="zh-CN" altLang="en-US" dirty="0">
                <a:latin typeface="+mn-ea"/>
              </a:rPr>
              <a:t>年中国手机出口额 </a:t>
            </a:r>
            <a:r>
              <a:rPr lang="en-US" altLang="zh-CN" b="1" dirty="0">
                <a:latin typeface="+mn-ea"/>
              </a:rPr>
              <a:t>9559.5</a:t>
            </a:r>
            <a:r>
              <a:rPr lang="zh-CN" altLang="en-US" b="1" dirty="0">
                <a:latin typeface="+mn-ea"/>
              </a:rPr>
              <a:t>亿元</a:t>
            </a:r>
            <a:r>
              <a:rPr lang="zh-CN" altLang="en-US" dirty="0">
                <a:latin typeface="+mn-ea"/>
              </a:rPr>
              <a:t>，高于同期农产品出口额近</a:t>
            </a:r>
            <a:r>
              <a:rPr lang="en-US" altLang="zh-CN" dirty="0">
                <a:latin typeface="+mn-ea"/>
              </a:rPr>
              <a:t>30%</a:t>
            </a:r>
            <a:r>
              <a:rPr lang="zh-CN" altLang="en-US" dirty="0">
                <a:latin typeface="+mn-ea"/>
              </a:rPr>
              <a:t>；</a:t>
            </a:r>
          </a:p>
          <a:p>
            <a:pPr marL="285750" indent="-285750" algn="just">
              <a:spcBef>
                <a:spcPts val="1200"/>
              </a:spcBef>
              <a:buFont typeface="Arial" panose="020B0604020202020204" pitchFamily="34" charset="0"/>
              <a:buChar char="•"/>
            </a:pPr>
            <a:r>
              <a:rPr lang="zh-CN" altLang="en-US" dirty="0">
                <a:latin typeface="+mn-ea"/>
              </a:rPr>
              <a:t>工业机器人出口量达 </a:t>
            </a:r>
            <a:r>
              <a:rPr lang="en-US" altLang="zh-CN" b="1" dirty="0">
                <a:latin typeface="+mn-ea"/>
              </a:rPr>
              <a:t>11.83</a:t>
            </a:r>
            <a:r>
              <a:rPr lang="zh-CN" altLang="en-US" b="1" dirty="0">
                <a:latin typeface="+mn-ea"/>
              </a:rPr>
              <a:t>万台</a:t>
            </a:r>
            <a:r>
              <a:rPr lang="zh-CN" altLang="en-US" dirty="0">
                <a:latin typeface="+mn-ea"/>
              </a:rPr>
              <a:t>，全球市场规模约 </a:t>
            </a:r>
            <a:r>
              <a:rPr lang="en-US" altLang="zh-CN" b="1" dirty="0">
                <a:latin typeface="+mn-ea"/>
              </a:rPr>
              <a:t>660</a:t>
            </a:r>
            <a:r>
              <a:rPr lang="zh-CN" altLang="en-US" b="1" dirty="0">
                <a:latin typeface="+mn-ea"/>
              </a:rPr>
              <a:t>亿美元</a:t>
            </a:r>
            <a:r>
              <a:rPr lang="zh-CN" altLang="en-US" dirty="0">
                <a:latin typeface="+mn-ea"/>
              </a:rPr>
              <a:t>；</a:t>
            </a:r>
          </a:p>
          <a:p>
            <a:pPr marL="285750" indent="-285750" algn="just">
              <a:spcBef>
                <a:spcPts val="1200"/>
              </a:spcBef>
              <a:buFont typeface="Arial" panose="020B0604020202020204" pitchFamily="34" charset="0"/>
              <a:buChar char="•"/>
            </a:pPr>
            <a:r>
              <a:rPr lang="en-US" altLang="zh-CN" dirty="0">
                <a:latin typeface="+mn-ea"/>
              </a:rPr>
              <a:t>AI</a:t>
            </a:r>
            <a:r>
              <a:rPr lang="zh-CN" altLang="en-US" dirty="0">
                <a:latin typeface="+mn-ea"/>
              </a:rPr>
              <a:t>推动清洁生产、能源管理优化，助力绿色贸易发展。</a:t>
            </a:r>
          </a:p>
        </p:txBody>
      </p:sp>
      <p:sp>
        <p:nvSpPr>
          <p:cNvPr id="7" name="文本框 6">
            <a:extLst>
              <a:ext uri="{FF2B5EF4-FFF2-40B4-BE49-F238E27FC236}">
                <a16:creationId xmlns:a16="http://schemas.microsoft.com/office/drawing/2014/main" id="{6C5D58BF-1DB3-9F7F-3AC6-DAA6A0E2C5A1}"/>
              </a:ext>
            </a:extLst>
          </p:cNvPr>
          <p:cNvSpPr txBox="1"/>
          <p:nvPr/>
        </p:nvSpPr>
        <p:spPr>
          <a:xfrm>
            <a:off x="369168" y="5305536"/>
            <a:ext cx="11495730" cy="400110"/>
          </a:xfrm>
          <a:prstGeom prst="rect">
            <a:avLst/>
          </a:prstGeom>
          <a:noFill/>
        </p:spPr>
        <p:txBody>
          <a:bodyPr wrap="square" rtlCol="0">
            <a:spAutoFit/>
          </a:bodyPr>
          <a:lstStyle/>
          <a:p>
            <a:r>
              <a:rPr lang="zh-CN" altLang="en-US" sz="2000" b="1" dirty="0">
                <a:latin typeface="+mn-ea"/>
              </a:rPr>
              <a:t>贸易结构演进路径：</a:t>
            </a:r>
            <a:r>
              <a:rPr lang="en-US" altLang="zh-CN" sz="2000" dirty="0">
                <a:latin typeface="+mn-ea"/>
              </a:rPr>
              <a:t>AI</a:t>
            </a:r>
            <a:r>
              <a:rPr lang="zh-CN" altLang="en-US" sz="2000" dirty="0">
                <a:latin typeface="+mn-ea"/>
              </a:rPr>
              <a:t>驱动 → 定制化生产 → 智能化产品 → 高技术附加值 → 绿色可持续贸易</a:t>
            </a:r>
          </a:p>
        </p:txBody>
      </p:sp>
    </p:spTree>
    <p:custDataLst>
      <p:tags r:id="rId1"/>
    </p:custDataLst>
    <p:extLst>
      <p:ext uri="{BB962C8B-B14F-4D97-AF65-F5344CB8AC3E}">
        <p14:creationId xmlns:p14="http://schemas.microsoft.com/office/powerpoint/2010/main" val="3594207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745C0-6E77-67E5-80D8-9C5F078A5938}"/>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A4FE59D8-B192-1B8E-CFD6-5F9601D97284}"/>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10" name="文本框 9">
            <a:extLst>
              <a:ext uri="{FF2B5EF4-FFF2-40B4-BE49-F238E27FC236}">
                <a16:creationId xmlns:a16="http://schemas.microsoft.com/office/drawing/2014/main" id="{74A0B1D8-2754-10ED-4BE2-443961E0B985}"/>
              </a:ext>
            </a:extLst>
          </p:cNvPr>
          <p:cNvSpPr txBox="1"/>
          <p:nvPr/>
        </p:nvSpPr>
        <p:spPr>
          <a:xfrm>
            <a:off x="196850" y="971569"/>
            <a:ext cx="6546850" cy="3416320"/>
          </a:xfrm>
          <a:prstGeom prst="rect">
            <a:avLst/>
          </a:prstGeom>
          <a:noFill/>
        </p:spPr>
        <p:txBody>
          <a:bodyPr wrap="square" rtlCol="0">
            <a:spAutoFit/>
          </a:bodyPr>
          <a:lstStyle/>
          <a:p>
            <a:pPr algn="just"/>
            <a:r>
              <a:rPr lang="en-US" altLang="zh-CN" b="1" dirty="0">
                <a:hlinkClick r:id="rId4"/>
              </a:rPr>
              <a:t>2025</a:t>
            </a:r>
            <a:r>
              <a:rPr lang="zh-CN" altLang="en-US" b="1" dirty="0">
                <a:hlinkClick r:id="rId4"/>
              </a:rPr>
              <a:t>年</a:t>
            </a:r>
            <a:r>
              <a:rPr lang="en-US" altLang="zh-CN" b="1" dirty="0">
                <a:hlinkClick r:id="rId4"/>
              </a:rPr>
              <a:t>10</a:t>
            </a:r>
            <a:r>
              <a:rPr lang="zh-CN" altLang="en-US" b="1" dirty="0">
                <a:hlinkClick r:id="rId4"/>
              </a:rPr>
              <a:t>月，广交会：</a:t>
            </a:r>
            <a:r>
              <a:rPr lang="en-US" altLang="zh-CN" b="1" dirty="0">
                <a:hlinkClick r:id="rId4"/>
              </a:rPr>
              <a:t>35</a:t>
            </a:r>
            <a:r>
              <a:rPr lang="zh-CN" altLang="en-US" b="1" dirty="0">
                <a:hlinkClick r:id="rId4"/>
              </a:rPr>
              <a:t>万件智能产品亮相 展现中国智造创新实力</a:t>
            </a:r>
            <a:endParaRPr lang="en-US" altLang="zh-CN" b="1" dirty="0"/>
          </a:p>
          <a:p>
            <a:pPr algn="just"/>
            <a:endParaRPr lang="en-US" altLang="zh-CN" dirty="0"/>
          </a:p>
          <a:p>
            <a:pPr algn="just"/>
            <a:r>
              <a:rPr lang="zh-CN" altLang="en-US" dirty="0"/>
              <a:t>会聊天的</a:t>
            </a:r>
            <a:r>
              <a:rPr lang="en-US" altLang="zh-CN" dirty="0"/>
              <a:t>AI</a:t>
            </a:r>
            <a:r>
              <a:rPr lang="zh-CN" altLang="en-US" dirty="0"/>
              <a:t>空调、接入</a:t>
            </a:r>
            <a:r>
              <a:rPr lang="en-US" altLang="zh-CN" dirty="0"/>
              <a:t>DeepSeek</a:t>
            </a:r>
            <a:r>
              <a:rPr lang="zh-CN" altLang="en-US" dirty="0"/>
              <a:t>的智能冰箱、致力于打破“家电孤岛”的</a:t>
            </a:r>
            <a:r>
              <a:rPr lang="en-US" altLang="zh-CN" dirty="0"/>
              <a:t>AI</a:t>
            </a:r>
            <a:r>
              <a:rPr lang="zh-CN" altLang="en-US" dirty="0"/>
              <a:t>智能体</a:t>
            </a:r>
            <a:r>
              <a:rPr lang="en-US" altLang="zh-CN" dirty="0"/>
              <a:t>……</a:t>
            </a:r>
            <a:r>
              <a:rPr lang="zh-CN" altLang="en-US" dirty="0"/>
              <a:t>在第</a:t>
            </a:r>
            <a:r>
              <a:rPr lang="en-US" altLang="zh-CN" dirty="0"/>
              <a:t>138</a:t>
            </a:r>
            <a:r>
              <a:rPr lang="zh-CN" altLang="en-US" dirty="0"/>
              <a:t>届广交会上，</a:t>
            </a:r>
            <a:r>
              <a:rPr lang="en-US" altLang="zh-CN" dirty="0"/>
              <a:t>35</a:t>
            </a:r>
            <a:r>
              <a:rPr lang="zh-CN" altLang="en-US" dirty="0"/>
              <a:t>万余件智能产品集中亮相，全方位展现了中国智造的创新实力。</a:t>
            </a:r>
            <a:endParaRPr lang="en-US" altLang="zh-CN" dirty="0"/>
          </a:p>
          <a:p>
            <a:pPr algn="just"/>
            <a:endParaRPr lang="en-US" altLang="zh-CN" dirty="0"/>
          </a:p>
          <a:p>
            <a:pPr algn="just"/>
            <a:r>
              <a:rPr lang="zh-CN" altLang="en-US" dirty="0"/>
              <a:t>外采购商称赞家电“太聪明”“这些家电太聪明了，只需动口不用动手，真的不可思议！”在海尔展台，行业首款接入</a:t>
            </a:r>
            <a:r>
              <a:rPr lang="en-US" altLang="zh-CN" dirty="0"/>
              <a:t>DeepSeek</a:t>
            </a:r>
            <a:r>
              <a:rPr lang="zh-CN" altLang="en-US" dirty="0"/>
              <a:t>大模型的海尔博观冰箱吸引了众多境外采购商驻足。</a:t>
            </a:r>
            <a:endParaRPr lang="en-US" altLang="zh-CN" dirty="0"/>
          </a:p>
          <a:p>
            <a:pPr algn="just"/>
            <a:endParaRPr lang="en-US" altLang="zh-CN" dirty="0"/>
          </a:p>
          <a:p>
            <a:pPr algn="just"/>
            <a:endParaRPr lang="zh-CN" altLang="en-US" dirty="0"/>
          </a:p>
        </p:txBody>
      </p:sp>
      <p:pic>
        <p:nvPicPr>
          <p:cNvPr id="12" name="图片 11" descr="一群人在餐厅里&#10;&#10;AI 生成的内容可能不正确。">
            <a:extLst>
              <a:ext uri="{FF2B5EF4-FFF2-40B4-BE49-F238E27FC236}">
                <a16:creationId xmlns:a16="http://schemas.microsoft.com/office/drawing/2014/main" id="{089CA046-08AC-5257-B328-1D72CED59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054" y="1555750"/>
            <a:ext cx="5157092" cy="3430587"/>
          </a:xfrm>
          <a:prstGeom prst="rect">
            <a:avLst/>
          </a:prstGeom>
        </p:spPr>
      </p:pic>
      <p:sp>
        <p:nvSpPr>
          <p:cNvPr id="13" name="文本框 12">
            <a:extLst>
              <a:ext uri="{FF2B5EF4-FFF2-40B4-BE49-F238E27FC236}">
                <a16:creationId xmlns:a16="http://schemas.microsoft.com/office/drawing/2014/main" id="{D2A36CA7-762C-FDDF-4836-CBDFAEB613F1}"/>
              </a:ext>
            </a:extLst>
          </p:cNvPr>
          <p:cNvSpPr txBox="1"/>
          <p:nvPr/>
        </p:nvSpPr>
        <p:spPr>
          <a:xfrm>
            <a:off x="7216775" y="5226050"/>
            <a:ext cx="4597400" cy="646331"/>
          </a:xfrm>
          <a:prstGeom prst="rect">
            <a:avLst/>
          </a:prstGeom>
          <a:noFill/>
        </p:spPr>
        <p:txBody>
          <a:bodyPr wrap="square" rtlCol="0">
            <a:spAutoFit/>
          </a:bodyPr>
          <a:lstStyle/>
          <a:p>
            <a:pPr algn="ctr"/>
            <a:r>
              <a:rPr lang="zh-CN" altLang="en-US" dirty="0"/>
              <a:t>智能生活家电区的展位里坐满洽谈的客商。（摄影：新快报记者 毕志毅）</a:t>
            </a:r>
          </a:p>
        </p:txBody>
      </p:sp>
      <p:pic>
        <p:nvPicPr>
          <p:cNvPr id="15" name="图片 14">
            <a:extLst>
              <a:ext uri="{FF2B5EF4-FFF2-40B4-BE49-F238E27FC236}">
                <a16:creationId xmlns:a16="http://schemas.microsoft.com/office/drawing/2014/main" id="{BD7BC32A-9A16-22D2-8F6D-D73605696631}"/>
              </a:ext>
            </a:extLst>
          </p:cNvPr>
          <p:cNvPicPr>
            <a:picLocks noChangeAspect="1"/>
          </p:cNvPicPr>
          <p:nvPr/>
        </p:nvPicPr>
        <p:blipFill>
          <a:blip r:embed="rId6"/>
          <a:stretch>
            <a:fillRect/>
          </a:stretch>
        </p:blipFill>
        <p:spPr>
          <a:xfrm>
            <a:off x="377825" y="3940986"/>
            <a:ext cx="6071394" cy="2683682"/>
          </a:xfrm>
          <a:prstGeom prst="rect">
            <a:avLst/>
          </a:prstGeom>
        </p:spPr>
      </p:pic>
    </p:spTree>
    <p:custDataLst>
      <p:tags r:id="rId1"/>
    </p:custDataLst>
    <p:extLst>
      <p:ext uri="{BB962C8B-B14F-4D97-AF65-F5344CB8AC3E}">
        <p14:creationId xmlns:p14="http://schemas.microsoft.com/office/powerpoint/2010/main" val="1134272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3D8B1-ED97-CC0E-CF70-BC2FA5A34957}"/>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F91696DD-BA19-E75C-8408-7A599546423F}"/>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pic>
        <p:nvPicPr>
          <p:cNvPr id="9" name="图片 8" descr="图片包含 图示&#10;&#10;AI 生成的内容可能不正确。">
            <a:extLst>
              <a:ext uri="{FF2B5EF4-FFF2-40B4-BE49-F238E27FC236}">
                <a16:creationId xmlns:a16="http://schemas.microsoft.com/office/drawing/2014/main" id="{98F1BAE5-8A76-39C3-B967-6A6299697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4497" y="1672431"/>
            <a:ext cx="6769215" cy="3513137"/>
          </a:xfrm>
          <a:prstGeom prst="rect">
            <a:avLst/>
          </a:prstGeom>
        </p:spPr>
      </p:pic>
      <p:sp>
        <p:nvSpPr>
          <p:cNvPr id="10" name="文本框 9">
            <a:extLst>
              <a:ext uri="{FF2B5EF4-FFF2-40B4-BE49-F238E27FC236}">
                <a16:creationId xmlns:a16="http://schemas.microsoft.com/office/drawing/2014/main" id="{8EBEFC7B-71DA-A1AE-9FEB-38252355FE06}"/>
              </a:ext>
            </a:extLst>
          </p:cNvPr>
          <p:cNvSpPr txBox="1"/>
          <p:nvPr/>
        </p:nvSpPr>
        <p:spPr>
          <a:xfrm>
            <a:off x="268288" y="1492250"/>
            <a:ext cx="4762500" cy="3139321"/>
          </a:xfrm>
          <a:prstGeom prst="rect">
            <a:avLst/>
          </a:prstGeom>
          <a:noFill/>
        </p:spPr>
        <p:txBody>
          <a:bodyPr wrap="square" rtlCol="0">
            <a:spAutoFit/>
          </a:bodyPr>
          <a:lstStyle/>
          <a:p>
            <a:r>
              <a:rPr lang="zh-CN" altLang="en-US" dirty="0"/>
              <a:t>数据智能正在全方位赋能国际贸易。</a:t>
            </a:r>
            <a:endParaRPr lang="en-US" altLang="zh-CN" dirty="0"/>
          </a:p>
          <a:p>
            <a:endParaRPr lang="zh-CN" altLang="en-US" dirty="0"/>
          </a:p>
          <a:p>
            <a:r>
              <a:rPr lang="zh-CN" altLang="en-US" dirty="0"/>
              <a:t>数字化重构了企业的供给端与需求端。</a:t>
            </a:r>
            <a:endParaRPr lang="en-US" altLang="zh-CN" dirty="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r>
              <a:rPr lang="zh-CN" altLang="en-US" dirty="0"/>
              <a:t>在供给端，智能制造和柔性生产正是借助数字化与智能化实现转型；</a:t>
            </a:r>
            <a:endParaRPr lang="en-US" altLang="zh-CN" dirty="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r>
              <a:rPr lang="zh-CN" altLang="en-US" dirty="0"/>
              <a:t>更关键的是需求端，如今随着全球买家的行为全面在线化，我们可以更准确地把握客户偏好、实现市场和客户的精细洞察。</a:t>
            </a:r>
          </a:p>
        </p:txBody>
      </p:sp>
    </p:spTree>
    <p:custDataLst>
      <p:tags r:id="rId1"/>
    </p:custDataLst>
    <p:extLst>
      <p:ext uri="{BB962C8B-B14F-4D97-AF65-F5344CB8AC3E}">
        <p14:creationId xmlns:p14="http://schemas.microsoft.com/office/powerpoint/2010/main" val="3490984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a:extLst>
              <a:ext uri="{FF2B5EF4-FFF2-40B4-BE49-F238E27FC236}">
                <a16:creationId xmlns:a16="http://schemas.microsoft.com/office/drawing/2014/main" id="{4FDF45EC-9154-A691-48B7-3878B3DEE5CA}"/>
              </a:ext>
            </a:extLst>
          </p:cNvPr>
          <p:cNvSpPr/>
          <p:nvPr/>
        </p:nvSpPr>
        <p:spPr>
          <a:xfrm>
            <a:off x="802887" y="2598234"/>
            <a:ext cx="512956" cy="128796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人工智能</a:t>
            </a:r>
          </a:p>
        </p:txBody>
      </p:sp>
      <p:sp>
        <p:nvSpPr>
          <p:cNvPr id="7" name="矩形 6">
            <a:extLst>
              <a:ext uri="{FF2B5EF4-FFF2-40B4-BE49-F238E27FC236}">
                <a16:creationId xmlns:a16="http://schemas.microsoft.com/office/drawing/2014/main" id="{679AF1B2-6FD7-8CFD-5B1D-BB2468EF76B7}"/>
              </a:ext>
            </a:extLst>
          </p:cNvPr>
          <p:cNvSpPr/>
          <p:nvPr/>
        </p:nvSpPr>
        <p:spPr>
          <a:xfrm>
            <a:off x="2107580" y="1170878"/>
            <a:ext cx="2163337" cy="524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国际贸易</a:t>
            </a:r>
          </a:p>
        </p:txBody>
      </p:sp>
      <p:sp>
        <p:nvSpPr>
          <p:cNvPr id="9" name="矩形 8">
            <a:extLst>
              <a:ext uri="{FF2B5EF4-FFF2-40B4-BE49-F238E27FC236}">
                <a16:creationId xmlns:a16="http://schemas.microsoft.com/office/drawing/2014/main" id="{C1714C78-2216-2925-95A1-F876F4E87E56}"/>
              </a:ext>
            </a:extLst>
          </p:cNvPr>
          <p:cNvSpPr/>
          <p:nvPr/>
        </p:nvSpPr>
        <p:spPr>
          <a:xfrm>
            <a:off x="2107579" y="2980163"/>
            <a:ext cx="2163337" cy="524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国际投资</a:t>
            </a:r>
          </a:p>
        </p:txBody>
      </p:sp>
      <p:sp>
        <p:nvSpPr>
          <p:cNvPr id="10" name="矩形 9">
            <a:extLst>
              <a:ext uri="{FF2B5EF4-FFF2-40B4-BE49-F238E27FC236}">
                <a16:creationId xmlns:a16="http://schemas.microsoft.com/office/drawing/2014/main" id="{A0B379A3-3A56-05AF-6EA0-22A224B13A08}"/>
              </a:ext>
            </a:extLst>
          </p:cNvPr>
          <p:cNvSpPr/>
          <p:nvPr/>
        </p:nvSpPr>
        <p:spPr>
          <a:xfrm>
            <a:off x="2107578" y="4954860"/>
            <a:ext cx="2163337" cy="524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国际合作</a:t>
            </a:r>
          </a:p>
        </p:txBody>
      </p:sp>
      <p:sp>
        <p:nvSpPr>
          <p:cNvPr id="11" name="矩形 10">
            <a:extLst>
              <a:ext uri="{FF2B5EF4-FFF2-40B4-BE49-F238E27FC236}">
                <a16:creationId xmlns:a16="http://schemas.microsoft.com/office/drawing/2014/main" id="{93E641C7-5AFD-A16F-E0FE-767730F73DD6}"/>
              </a:ext>
            </a:extLst>
          </p:cNvPr>
          <p:cNvSpPr/>
          <p:nvPr/>
        </p:nvSpPr>
        <p:spPr>
          <a:xfrm>
            <a:off x="5244788" y="1092818"/>
            <a:ext cx="6062547" cy="6802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zh-CN" sz="1800" dirty="0">
                <a:effectLst/>
                <a:latin typeface="Microsoft YaHei" panose="020B0503020204020204" pitchFamily="34" charset="-122"/>
                <a:ea typeface="Microsoft YaHei" panose="020B0503020204020204" pitchFamily="34" charset="-122"/>
                <a:cs typeface="Times New Roman" panose="02020603050405020304" pitchFamily="18" charset="0"/>
              </a:rPr>
              <a:t>货物与服务、数字产品、跨境电商以及贸易壁垒等</a:t>
            </a:r>
            <a:r>
              <a:rPr lang="zh-CN" altLang="en-US" sz="1800" dirty="0">
                <a:effectLst/>
                <a:latin typeface="Microsoft YaHei" panose="020B0503020204020204" pitchFamily="34" charset="-122"/>
                <a:ea typeface="Microsoft YaHei" panose="020B0503020204020204" pitchFamily="34" charset="-122"/>
                <a:cs typeface="Times New Roman" panose="02020603050405020304" pitchFamily="18" charset="0"/>
              </a:rPr>
              <a:t>领域</a:t>
            </a:r>
            <a:endParaRPr kumimoji="1" lang="zh-CN" altLang="en-US"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88477844-1982-839C-ABDA-D1CACF5A919A}"/>
              </a:ext>
            </a:extLst>
          </p:cNvPr>
          <p:cNvSpPr/>
          <p:nvPr/>
        </p:nvSpPr>
        <p:spPr>
          <a:xfrm>
            <a:off x="5244787" y="2902103"/>
            <a:ext cx="6062547" cy="6802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zh-CN" sz="1800" dirty="0">
                <a:effectLst/>
                <a:latin typeface="Microsoft YaHei" panose="020B0503020204020204" pitchFamily="34" charset="-122"/>
                <a:ea typeface="Microsoft YaHei" panose="020B0503020204020204" pitchFamily="34" charset="-122"/>
                <a:cs typeface="Times New Roman" panose="02020603050405020304" pitchFamily="18" charset="0"/>
              </a:rPr>
              <a:t>对国际直接投资、国际间接投资以及跨国公司运营等方面</a:t>
            </a:r>
            <a:r>
              <a:rPr lang="zh-CN" altLang="zh-CN" dirty="0">
                <a:effectLst/>
                <a:latin typeface="Microsoft YaHei" panose="020B0503020204020204" pitchFamily="34" charset="-122"/>
                <a:ea typeface="Microsoft YaHei" panose="020B0503020204020204" pitchFamily="34" charset="-122"/>
              </a:rPr>
              <a:t> </a:t>
            </a:r>
            <a:endParaRPr kumimoji="1" lang="zh-CN" altLang="en-US"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A767379C-CE8F-4921-6EAD-39FE6B149512}"/>
              </a:ext>
            </a:extLst>
          </p:cNvPr>
          <p:cNvSpPr/>
          <p:nvPr/>
        </p:nvSpPr>
        <p:spPr>
          <a:xfrm>
            <a:off x="5244787" y="4876800"/>
            <a:ext cx="6062547" cy="6802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zh-CN" sz="1800" dirty="0">
                <a:effectLst/>
                <a:latin typeface="Microsoft YaHei" panose="020B0503020204020204" pitchFamily="34" charset="-122"/>
                <a:ea typeface="Microsoft YaHei" panose="020B0503020204020204" pitchFamily="34" charset="-122"/>
                <a:cs typeface="Times New Roman" panose="02020603050405020304" pitchFamily="18" charset="0"/>
              </a:rPr>
              <a:t>推动国际组织与各国在共同关注的生态、环境、区域贸易协定以及应对经贸冲突与经济危机等开展的交流与互动</a:t>
            </a:r>
            <a:r>
              <a:rPr lang="zh-CN" altLang="zh-CN" dirty="0">
                <a:effectLst/>
                <a:latin typeface="Microsoft YaHei" panose="020B0503020204020204" pitchFamily="34" charset="-122"/>
                <a:ea typeface="Microsoft YaHei" panose="020B0503020204020204" pitchFamily="34" charset="-122"/>
              </a:rPr>
              <a:t> </a:t>
            </a:r>
            <a:endParaRPr kumimoji="1" lang="zh-CN" altLang="en-US" dirty="0">
              <a:latin typeface="Microsoft YaHei" panose="020B0503020204020204" pitchFamily="34" charset="-122"/>
              <a:ea typeface="Microsoft YaHei" panose="020B0503020204020204" pitchFamily="34" charset="-122"/>
            </a:endParaRPr>
          </a:p>
        </p:txBody>
      </p:sp>
      <p:cxnSp>
        <p:nvCxnSpPr>
          <p:cNvPr id="15" name="肘形连接符 14">
            <a:extLst>
              <a:ext uri="{FF2B5EF4-FFF2-40B4-BE49-F238E27FC236}">
                <a16:creationId xmlns:a16="http://schemas.microsoft.com/office/drawing/2014/main" id="{1BFA585A-E4DF-9432-647E-B4041C3EE336}"/>
              </a:ext>
            </a:extLst>
          </p:cNvPr>
          <p:cNvCxnSpPr>
            <a:stCxn id="6" idx="3"/>
            <a:endCxn id="7" idx="1"/>
          </p:cNvCxnSpPr>
          <p:nvPr/>
        </p:nvCxnSpPr>
        <p:spPr>
          <a:xfrm flipV="1">
            <a:off x="1315843" y="1432932"/>
            <a:ext cx="791737" cy="18092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a:extLst>
              <a:ext uri="{FF2B5EF4-FFF2-40B4-BE49-F238E27FC236}">
                <a16:creationId xmlns:a16="http://schemas.microsoft.com/office/drawing/2014/main" id="{6C20234E-8048-A171-7C1C-6523EFD67AA9}"/>
              </a:ext>
            </a:extLst>
          </p:cNvPr>
          <p:cNvCxnSpPr>
            <a:stCxn id="6" idx="3"/>
            <a:endCxn id="10" idx="1"/>
          </p:cNvCxnSpPr>
          <p:nvPr/>
        </p:nvCxnSpPr>
        <p:spPr>
          <a:xfrm>
            <a:off x="1315843" y="3242217"/>
            <a:ext cx="791735" cy="1974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ECA50574-EFFF-8294-7F21-045F74BD023D}"/>
              </a:ext>
            </a:extLst>
          </p:cNvPr>
          <p:cNvCxnSpPr>
            <a:stCxn id="6" idx="3"/>
            <a:endCxn id="9" idx="1"/>
          </p:cNvCxnSpPr>
          <p:nvPr/>
        </p:nvCxnSpPr>
        <p:spPr>
          <a:xfrm>
            <a:off x="1315843" y="3242217"/>
            <a:ext cx="791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1A77005D-9DA9-50AF-9441-BCBD1FC5D3EA}"/>
              </a:ext>
            </a:extLst>
          </p:cNvPr>
          <p:cNvCxnSpPr>
            <a:stCxn id="7" idx="3"/>
            <a:endCxn id="11" idx="1"/>
          </p:cNvCxnSpPr>
          <p:nvPr/>
        </p:nvCxnSpPr>
        <p:spPr>
          <a:xfrm flipV="1">
            <a:off x="4270917" y="1432931"/>
            <a:ext cx="9738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66AC0BC2-FF15-BF6E-6274-32B73526B84C}"/>
              </a:ext>
            </a:extLst>
          </p:cNvPr>
          <p:cNvCxnSpPr>
            <a:stCxn id="9" idx="3"/>
            <a:endCxn id="12" idx="1"/>
          </p:cNvCxnSpPr>
          <p:nvPr/>
        </p:nvCxnSpPr>
        <p:spPr>
          <a:xfrm flipV="1">
            <a:off x="4270916" y="3242216"/>
            <a:ext cx="9738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89ADDA13-414B-12D1-E00F-EDF7090DB3DB}"/>
              </a:ext>
            </a:extLst>
          </p:cNvPr>
          <p:cNvCxnSpPr>
            <a:stCxn id="10" idx="3"/>
            <a:endCxn id="13" idx="1"/>
          </p:cNvCxnSpPr>
          <p:nvPr/>
        </p:nvCxnSpPr>
        <p:spPr>
          <a:xfrm flipV="1">
            <a:off x="4270915" y="5216913"/>
            <a:ext cx="9738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40697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69167" y="1051092"/>
            <a:ext cx="11529184" cy="920380"/>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rPr>
              <a:t>（三）</a:t>
            </a:r>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促进货物贸易方式发生转变</a:t>
            </a:r>
            <a:endParaRPr lang="en-US"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核心观点：</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人工智能推动贸易方式从“线下</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线上</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智能化</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数字化”演进，重塑全球货物贸易体系。</a:t>
            </a:r>
            <a:r>
              <a:rPr lang="zh-CN" altLang="zh-CN"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96E67898-F8E6-50E5-7E29-D4C02BF380CC}"/>
              </a:ext>
            </a:extLst>
          </p:cNvPr>
          <p:cNvSpPr txBox="1"/>
          <p:nvPr/>
        </p:nvSpPr>
        <p:spPr>
          <a:xfrm>
            <a:off x="369168" y="2323191"/>
            <a:ext cx="3544911" cy="2492990"/>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贸易平台智能化与虚拟化</a:t>
            </a:r>
          </a:p>
          <a:p>
            <a:pPr marL="285750" indent="-285750" algn="just">
              <a:spcBef>
                <a:spcPts val="1200"/>
              </a:spcBef>
              <a:buFont typeface="Arial" panose="020B0604020202020204" pitchFamily="34" charset="0"/>
              <a:buChar char="•"/>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eBay</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、亚马逊、京东等跨境电商平台广泛应用</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自动展示产品数据、价格、物流等信息；</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打破地域、文化、语言壁垒，拓展全球消费空间。</a:t>
            </a:r>
          </a:p>
        </p:txBody>
      </p:sp>
      <p:sp>
        <p:nvSpPr>
          <p:cNvPr id="5" name="文本框 4">
            <a:extLst>
              <a:ext uri="{FF2B5EF4-FFF2-40B4-BE49-F238E27FC236}">
                <a16:creationId xmlns:a16="http://schemas.microsoft.com/office/drawing/2014/main" id="{1063998F-46BB-300E-AB83-D6B2939D9C70}"/>
              </a:ext>
            </a:extLst>
          </p:cNvPr>
          <p:cNvSpPr txBox="1"/>
          <p:nvPr/>
        </p:nvSpPr>
        <p:spPr>
          <a:xfrm>
            <a:off x="4323544" y="2323190"/>
            <a:ext cx="3544911" cy="2492990"/>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 支付与结算系统智能化升级</a:t>
            </a:r>
          </a:p>
          <a:p>
            <a:pPr marL="285750" indent="-285750" algn="just">
              <a:spcBef>
                <a:spcPts val="1200"/>
              </a:spcBef>
              <a:buFont typeface="Arial" panose="020B0604020202020204" pitchFamily="34" charset="0"/>
              <a:buChar char="•"/>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技术支持信用风险识别与交易行为加密；</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降低合同风险，强化跨境结算的安全性；</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提升传统货物贸易平台的交易信任度与合规性。</a:t>
            </a:r>
          </a:p>
        </p:txBody>
      </p:sp>
      <p:sp>
        <p:nvSpPr>
          <p:cNvPr id="6" name="文本框 5">
            <a:extLst>
              <a:ext uri="{FF2B5EF4-FFF2-40B4-BE49-F238E27FC236}">
                <a16:creationId xmlns:a16="http://schemas.microsoft.com/office/drawing/2014/main" id="{D45BCADA-409D-FBB1-36DF-BA0F43B04168}"/>
              </a:ext>
            </a:extLst>
          </p:cNvPr>
          <p:cNvSpPr txBox="1"/>
          <p:nvPr/>
        </p:nvSpPr>
        <p:spPr>
          <a:xfrm>
            <a:off x="8277920" y="2323190"/>
            <a:ext cx="3544911" cy="2492990"/>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3.</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 支付方式数字化与高效化</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区块链与云计算加速汇率结算与支付流程；</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数字货币兴起简化跨国交易环节；</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显著提升国际贸易的效率与流通速度。</a:t>
            </a:r>
          </a:p>
        </p:txBody>
      </p:sp>
      <p:sp>
        <p:nvSpPr>
          <p:cNvPr id="7" name="文本框 6">
            <a:extLst>
              <a:ext uri="{FF2B5EF4-FFF2-40B4-BE49-F238E27FC236}">
                <a16:creationId xmlns:a16="http://schemas.microsoft.com/office/drawing/2014/main" id="{ADFF512E-E2DC-2B2B-F67F-5B1E8FEFBCBB}"/>
              </a:ext>
            </a:extLst>
          </p:cNvPr>
          <p:cNvSpPr txBox="1"/>
          <p:nvPr/>
        </p:nvSpPr>
        <p:spPr>
          <a:xfrm>
            <a:off x="327101" y="5143785"/>
            <a:ext cx="11495730" cy="369332"/>
          </a:xfrm>
          <a:prstGeom prst="rect">
            <a:avLst/>
          </a:prstGeom>
          <a:noFill/>
        </p:spPr>
        <p:txBody>
          <a:bodyPr wrap="square" rtlCol="0">
            <a:spAutoFit/>
          </a:bodyPr>
          <a:lstStyle/>
          <a:p>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贸易方式演进路径：</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人工智能 → 平台智能化 → 结算安全化 → 支付数字化 → 贸易高效化</a:t>
            </a:r>
          </a:p>
        </p:txBody>
      </p:sp>
    </p:spTree>
    <p:custDataLst>
      <p:tags r:id="rId1"/>
    </p:custDataLst>
    <p:extLst>
      <p:ext uri="{BB962C8B-B14F-4D97-AF65-F5344CB8AC3E}">
        <p14:creationId xmlns:p14="http://schemas.microsoft.com/office/powerpoint/2010/main" val="3455503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3D2B9-784B-6B13-D699-CB289D9A2150}"/>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22A32AA4-4B49-41E0-4B4A-DCCEDF20A487}"/>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pic>
        <p:nvPicPr>
          <p:cNvPr id="9" name="图片 8">
            <a:extLst>
              <a:ext uri="{FF2B5EF4-FFF2-40B4-BE49-F238E27FC236}">
                <a16:creationId xmlns:a16="http://schemas.microsoft.com/office/drawing/2014/main" id="{7DEE411B-08AC-1456-87FC-BF9A7AEBB7BE}"/>
              </a:ext>
            </a:extLst>
          </p:cNvPr>
          <p:cNvPicPr>
            <a:picLocks noChangeAspect="1"/>
          </p:cNvPicPr>
          <p:nvPr/>
        </p:nvPicPr>
        <p:blipFill>
          <a:blip r:embed="rId4"/>
          <a:stretch>
            <a:fillRect/>
          </a:stretch>
        </p:blipFill>
        <p:spPr>
          <a:xfrm>
            <a:off x="468634" y="2219973"/>
            <a:ext cx="5824216" cy="2418054"/>
          </a:xfrm>
          <a:prstGeom prst="rect">
            <a:avLst/>
          </a:prstGeom>
        </p:spPr>
      </p:pic>
      <p:sp>
        <p:nvSpPr>
          <p:cNvPr id="10" name="文本框 9">
            <a:extLst>
              <a:ext uri="{FF2B5EF4-FFF2-40B4-BE49-F238E27FC236}">
                <a16:creationId xmlns:a16="http://schemas.microsoft.com/office/drawing/2014/main" id="{3AA76E25-A662-5EF2-ED6B-921F2DC8D07B}"/>
              </a:ext>
            </a:extLst>
          </p:cNvPr>
          <p:cNvSpPr txBox="1"/>
          <p:nvPr/>
        </p:nvSpPr>
        <p:spPr>
          <a:xfrm>
            <a:off x="6629400" y="1162050"/>
            <a:ext cx="5226050" cy="4524315"/>
          </a:xfrm>
          <a:prstGeom prst="rect">
            <a:avLst/>
          </a:prstGeom>
          <a:noFill/>
        </p:spPr>
        <p:txBody>
          <a:bodyPr wrap="square" rtlCol="0">
            <a:spAutoFit/>
          </a:bodyPr>
          <a:lstStyle/>
          <a:p>
            <a:r>
              <a:rPr lang="zh-CN" altLang="en-US" b="1" dirty="0"/>
              <a:t>其一，拓展贸易边界。</a:t>
            </a:r>
            <a:r>
              <a:rPr lang="zh-CN" altLang="en-US" dirty="0"/>
              <a:t>电子商务平台打破了传统贸易的地域限制；数据和以数据形式存在的产品服务也变成重要交易对象。</a:t>
            </a:r>
            <a:endParaRPr lang="en-US" altLang="zh-CN" dirty="0"/>
          </a:p>
          <a:p>
            <a:endParaRPr lang="en-US" altLang="zh-CN" dirty="0"/>
          </a:p>
          <a:p>
            <a:r>
              <a:rPr lang="zh-CN" altLang="en-US" b="1" dirty="0"/>
              <a:t>其二，创新贸易模式。</a:t>
            </a:r>
            <a:r>
              <a:rPr lang="zh-CN" altLang="en-US" dirty="0"/>
              <a:t>应用大数据、区块链等技术，能够实现贸易供需精准对接，促进全球工厂的跨境直采。</a:t>
            </a:r>
            <a:endParaRPr lang="en-US" altLang="zh-CN" dirty="0"/>
          </a:p>
          <a:p>
            <a:endParaRPr lang="en-US" altLang="zh-CN" dirty="0"/>
          </a:p>
          <a:p>
            <a:r>
              <a:rPr lang="zh-CN" altLang="en-US" b="1" dirty="0"/>
              <a:t>其三，促进贸易便利化。</a:t>
            </a:r>
            <a:r>
              <a:rPr lang="zh-CN" altLang="en-US" dirty="0"/>
              <a:t>数字技术与传统贸易各环节融合渗透，如</a:t>
            </a:r>
            <a:r>
              <a:rPr lang="en-US" altLang="zh-CN" dirty="0"/>
              <a:t>AI</a:t>
            </a:r>
            <a:r>
              <a:rPr lang="zh-CN" altLang="en-US" dirty="0"/>
              <a:t>驱动虚拟试衣间、智能客服和动态定价系统。</a:t>
            </a:r>
            <a:endParaRPr lang="en-US" altLang="zh-CN" dirty="0"/>
          </a:p>
          <a:p>
            <a:endParaRPr lang="en-US" altLang="zh-CN" dirty="0"/>
          </a:p>
          <a:p>
            <a:r>
              <a:rPr lang="zh-CN" altLang="en-US" b="1" dirty="0"/>
              <a:t>其四，赋能贸易主体。</a:t>
            </a:r>
            <a:r>
              <a:rPr lang="zh-CN" altLang="en-US" dirty="0"/>
              <a:t>中小微企业无需搭建庞大的线下渠道、依赖传统外贸中间商，即能开展对外贸易，拥有技术知识优势的轻资产贸易主体，也可以通过数字平台进行服务贸易。</a:t>
            </a:r>
          </a:p>
        </p:txBody>
      </p:sp>
    </p:spTree>
    <p:custDataLst>
      <p:tags r:id="rId1"/>
    </p:custDataLst>
    <p:extLst>
      <p:ext uri="{BB962C8B-B14F-4D97-AF65-F5344CB8AC3E}">
        <p14:creationId xmlns:p14="http://schemas.microsoft.com/office/powerpoint/2010/main" val="426644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FD57F-8B8C-6EE6-DFCE-B5BF6FD6EB87}"/>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3575F787-8797-5299-3C24-AB16414B3B12}"/>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pic>
        <p:nvPicPr>
          <p:cNvPr id="5" name="图片 4">
            <a:extLst>
              <a:ext uri="{FF2B5EF4-FFF2-40B4-BE49-F238E27FC236}">
                <a16:creationId xmlns:a16="http://schemas.microsoft.com/office/drawing/2014/main" id="{6E991EAD-0A56-3DA3-0126-CD69CC536BF8}"/>
              </a:ext>
            </a:extLst>
          </p:cNvPr>
          <p:cNvPicPr>
            <a:picLocks noChangeAspect="1"/>
          </p:cNvPicPr>
          <p:nvPr/>
        </p:nvPicPr>
        <p:blipFill>
          <a:blip r:embed="rId4"/>
          <a:stretch>
            <a:fillRect/>
          </a:stretch>
        </p:blipFill>
        <p:spPr>
          <a:xfrm>
            <a:off x="4411538" y="812807"/>
            <a:ext cx="7638095" cy="5523809"/>
          </a:xfrm>
          <a:prstGeom prst="rect">
            <a:avLst/>
          </a:prstGeom>
        </p:spPr>
      </p:pic>
      <p:sp>
        <p:nvSpPr>
          <p:cNvPr id="6" name="文本框 5">
            <a:extLst>
              <a:ext uri="{FF2B5EF4-FFF2-40B4-BE49-F238E27FC236}">
                <a16:creationId xmlns:a16="http://schemas.microsoft.com/office/drawing/2014/main" id="{A14A8F04-8720-BA1C-8A26-A579E521277D}"/>
              </a:ext>
            </a:extLst>
          </p:cNvPr>
          <p:cNvSpPr txBox="1"/>
          <p:nvPr/>
        </p:nvSpPr>
        <p:spPr>
          <a:xfrm>
            <a:off x="346923" y="1497220"/>
            <a:ext cx="3941102" cy="4154984"/>
          </a:xfrm>
          <a:prstGeom prst="rect">
            <a:avLst/>
          </a:prstGeom>
          <a:noFill/>
        </p:spPr>
        <p:txBody>
          <a:bodyPr wrap="square" rtlCol="0">
            <a:spAutoFit/>
          </a:bodyPr>
          <a:lstStyle/>
          <a:p>
            <a:pPr algn="just">
              <a:spcBef>
                <a:spcPts val="1200"/>
              </a:spcBef>
            </a:pPr>
            <a:r>
              <a:rPr lang="zh-CN" altLang="en-US" b="1" dirty="0"/>
              <a:t>数字交付服务贸易高速增长。</a:t>
            </a:r>
            <a:endParaRPr lang="en-US" altLang="zh-CN" b="1" dirty="0"/>
          </a:p>
          <a:p>
            <a:pPr marL="285750" indent="-285750" algn="just">
              <a:spcBef>
                <a:spcPts val="1200"/>
              </a:spcBef>
              <a:buFont typeface="Arial" panose="020B0604020202020204" pitchFamily="34" charset="0"/>
              <a:buChar char="•"/>
            </a:pPr>
            <a:r>
              <a:rPr lang="zh-CN" altLang="en-US" dirty="0"/>
              <a:t>世界贸易组织</a:t>
            </a:r>
            <a:r>
              <a:rPr lang="en-US" altLang="zh-CN" dirty="0"/>
              <a:t>(WTO)</a:t>
            </a:r>
            <a:r>
              <a:rPr lang="zh-CN" altLang="en-US" dirty="0"/>
              <a:t>数据显示，</a:t>
            </a:r>
            <a:r>
              <a:rPr lang="en-US" altLang="zh-CN" dirty="0"/>
              <a:t>2024</a:t>
            </a:r>
            <a:r>
              <a:rPr lang="zh-CN" altLang="en-US" dirty="0"/>
              <a:t>年，全球数字交付服务贸易额</a:t>
            </a:r>
            <a:r>
              <a:rPr lang="en-US" altLang="zh-CN" dirty="0"/>
              <a:t>47791.7</a:t>
            </a:r>
            <a:r>
              <a:rPr lang="zh-CN" altLang="en-US" dirty="0"/>
              <a:t>亿美元，同比增长</a:t>
            </a:r>
            <a:r>
              <a:rPr lang="en-US" altLang="zh-CN" dirty="0"/>
              <a:t>9.8%</a:t>
            </a:r>
            <a:r>
              <a:rPr lang="zh-CN" altLang="en-US" dirty="0"/>
              <a:t>，规模再创历史新高近</a:t>
            </a:r>
            <a:r>
              <a:rPr lang="en-US" altLang="zh-CN" dirty="0"/>
              <a:t>10</a:t>
            </a:r>
            <a:r>
              <a:rPr lang="zh-CN" altLang="en-US" dirty="0"/>
              <a:t>年来，全球数字交付服务贸易增长速度高于国际贸易整体增速。</a:t>
            </a:r>
            <a:endParaRPr lang="en-US" altLang="zh-CN" dirty="0"/>
          </a:p>
          <a:p>
            <a:pPr marL="285750" indent="-285750" algn="just">
              <a:spcBef>
                <a:spcPts val="1200"/>
              </a:spcBef>
              <a:buFont typeface="Arial" panose="020B0604020202020204" pitchFamily="34" charset="0"/>
              <a:buChar char="•"/>
            </a:pPr>
            <a:r>
              <a:rPr lang="en-US" altLang="zh-CN" dirty="0"/>
              <a:t>2015-2024</a:t>
            </a:r>
            <a:r>
              <a:rPr lang="zh-CN" altLang="en-US" dirty="0"/>
              <a:t>年年均增速达</a:t>
            </a:r>
            <a:r>
              <a:rPr lang="en-US" altLang="zh-CN" dirty="0"/>
              <a:t>9.2%</a:t>
            </a:r>
            <a:r>
              <a:rPr lang="zh-CN" altLang="en-US" dirty="0"/>
              <a:t>，分别高于同期全球货物贸易年均增速和服务贸易年均增速的</a:t>
            </a:r>
            <a:r>
              <a:rPr lang="en-US" altLang="zh-CN" dirty="0"/>
              <a:t>4.7</a:t>
            </a:r>
            <a:r>
              <a:rPr lang="zh-CN" altLang="en-US" dirty="0"/>
              <a:t>和</a:t>
            </a:r>
            <a:r>
              <a:rPr lang="en-US" altLang="zh-CN" dirty="0"/>
              <a:t>2.7</a:t>
            </a:r>
            <a:r>
              <a:rPr lang="zh-CN" altLang="en-US" dirty="0"/>
              <a:t>个百分点。</a:t>
            </a:r>
            <a:endParaRPr lang="en-US" altLang="zh-CN" dirty="0"/>
          </a:p>
          <a:p>
            <a:pPr marL="285750" indent="-285750" algn="just">
              <a:spcBef>
                <a:spcPts val="1200"/>
              </a:spcBef>
              <a:buFont typeface="Arial" panose="020B0604020202020204" pitchFamily="34" charset="0"/>
              <a:buChar char="•"/>
            </a:pPr>
            <a:r>
              <a:rPr lang="zh-CN" altLang="en-US" dirty="0"/>
              <a:t>数字交付服务贸易在服务贸易中占比近</a:t>
            </a:r>
            <a:r>
              <a:rPr lang="en-US" altLang="zh-CN" dirty="0"/>
              <a:t>3</a:t>
            </a:r>
            <a:r>
              <a:rPr lang="zh-CN" altLang="en-US" dirty="0"/>
              <a:t>年一直保持在</a:t>
            </a:r>
            <a:r>
              <a:rPr lang="en-US" altLang="zh-CN" dirty="0"/>
              <a:t>54%</a:t>
            </a:r>
            <a:r>
              <a:rPr lang="zh-CN" altLang="en-US" dirty="0"/>
              <a:t>以上</a:t>
            </a:r>
            <a:r>
              <a:rPr lang="en-US" altLang="zh-CN" dirty="0"/>
              <a:t>(</a:t>
            </a:r>
            <a:r>
              <a:rPr lang="zh-CN" altLang="en-US" dirty="0"/>
              <a:t>表</a:t>
            </a:r>
            <a:r>
              <a:rPr lang="en-US" altLang="zh-CN" dirty="0"/>
              <a:t>1)</a:t>
            </a:r>
            <a:r>
              <a:rPr lang="zh-CN" altLang="en-US" dirty="0"/>
              <a:t>。</a:t>
            </a:r>
          </a:p>
        </p:txBody>
      </p:sp>
    </p:spTree>
    <p:custDataLst>
      <p:tags r:id="rId1"/>
    </p:custDataLst>
    <p:extLst>
      <p:ext uri="{BB962C8B-B14F-4D97-AF65-F5344CB8AC3E}">
        <p14:creationId xmlns:p14="http://schemas.microsoft.com/office/powerpoint/2010/main" val="1860159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1EB3B-721A-0458-040D-339EEBD51D3D}"/>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ECDA40C7-BBA0-5BD9-E4F6-C63B80BEF8E2}"/>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pic>
        <p:nvPicPr>
          <p:cNvPr id="3" name="图片 2">
            <a:extLst>
              <a:ext uri="{FF2B5EF4-FFF2-40B4-BE49-F238E27FC236}">
                <a16:creationId xmlns:a16="http://schemas.microsoft.com/office/drawing/2014/main" id="{D4E2B59B-0A38-1BDD-154A-F1BA989823AB}"/>
              </a:ext>
            </a:extLst>
          </p:cNvPr>
          <p:cNvPicPr>
            <a:picLocks noChangeAspect="1"/>
          </p:cNvPicPr>
          <p:nvPr/>
        </p:nvPicPr>
        <p:blipFill>
          <a:blip r:embed="rId4"/>
          <a:stretch>
            <a:fillRect/>
          </a:stretch>
        </p:blipFill>
        <p:spPr>
          <a:xfrm>
            <a:off x="4915215" y="892342"/>
            <a:ext cx="6819197" cy="2949407"/>
          </a:xfrm>
          <a:prstGeom prst="rect">
            <a:avLst/>
          </a:prstGeom>
        </p:spPr>
      </p:pic>
      <p:pic>
        <p:nvPicPr>
          <p:cNvPr id="7" name="图片 6">
            <a:extLst>
              <a:ext uri="{FF2B5EF4-FFF2-40B4-BE49-F238E27FC236}">
                <a16:creationId xmlns:a16="http://schemas.microsoft.com/office/drawing/2014/main" id="{6C237E38-7263-BDCD-3F5F-35208008CC45}"/>
              </a:ext>
            </a:extLst>
          </p:cNvPr>
          <p:cNvPicPr>
            <a:picLocks noChangeAspect="1"/>
          </p:cNvPicPr>
          <p:nvPr/>
        </p:nvPicPr>
        <p:blipFill>
          <a:blip r:embed="rId5"/>
          <a:stretch>
            <a:fillRect/>
          </a:stretch>
        </p:blipFill>
        <p:spPr>
          <a:xfrm>
            <a:off x="4915215" y="3841749"/>
            <a:ext cx="6737223" cy="2012951"/>
          </a:xfrm>
          <a:prstGeom prst="rect">
            <a:avLst/>
          </a:prstGeom>
        </p:spPr>
      </p:pic>
      <p:sp>
        <p:nvSpPr>
          <p:cNvPr id="9" name="文本框 8">
            <a:extLst>
              <a:ext uri="{FF2B5EF4-FFF2-40B4-BE49-F238E27FC236}">
                <a16:creationId xmlns:a16="http://schemas.microsoft.com/office/drawing/2014/main" id="{E9C54C20-4A26-7ACF-9C0B-C4D2070AEB0D}"/>
              </a:ext>
            </a:extLst>
          </p:cNvPr>
          <p:cNvSpPr txBox="1"/>
          <p:nvPr/>
        </p:nvSpPr>
        <p:spPr>
          <a:xfrm>
            <a:off x="311150" y="1841500"/>
            <a:ext cx="4406900" cy="3877985"/>
          </a:xfrm>
          <a:prstGeom prst="rect">
            <a:avLst/>
          </a:prstGeom>
          <a:noFill/>
        </p:spPr>
        <p:txBody>
          <a:bodyPr wrap="square" rtlCol="0">
            <a:spAutoFit/>
          </a:bodyPr>
          <a:lstStyle/>
          <a:p>
            <a:pPr marL="285750" indent="-285750" algn="just">
              <a:spcBef>
                <a:spcPts val="1200"/>
              </a:spcBef>
              <a:buFont typeface="Arial" panose="020B0604020202020204" pitchFamily="34" charset="0"/>
              <a:buChar char="•"/>
            </a:pPr>
            <a:r>
              <a:rPr lang="zh-CN" altLang="en-US" dirty="0"/>
              <a:t>全球数字交付服务贸易的区域结构表现为发达经济体高占比和发展中经济体高增长两大特征。</a:t>
            </a:r>
          </a:p>
          <a:p>
            <a:pPr marL="285750" indent="-285750" algn="just">
              <a:spcBef>
                <a:spcPts val="1200"/>
              </a:spcBef>
              <a:buFont typeface="Arial" panose="020B0604020202020204" pitchFamily="34" charset="0"/>
              <a:buChar char="•"/>
            </a:pPr>
            <a:r>
              <a:rPr lang="zh-CN" altLang="en-US" dirty="0"/>
              <a:t>全球数字交付服务贸易规模主要集中于发达经济体。</a:t>
            </a:r>
            <a:endParaRPr lang="en-US" altLang="zh-CN" dirty="0"/>
          </a:p>
          <a:p>
            <a:pPr marL="285750" indent="-285750" algn="just">
              <a:spcBef>
                <a:spcPts val="1200"/>
              </a:spcBef>
              <a:buFont typeface="Arial" panose="020B0604020202020204" pitchFamily="34" charset="0"/>
              <a:buChar char="•"/>
            </a:pPr>
            <a:r>
              <a:rPr lang="zh-CN" altLang="en-US" dirty="0"/>
              <a:t>出口方面，排名前</a:t>
            </a:r>
            <a:r>
              <a:rPr lang="en-US" altLang="zh-CN" dirty="0"/>
              <a:t>10</a:t>
            </a:r>
            <a:r>
              <a:rPr lang="zh-CN" altLang="en-US" dirty="0"/>
              <a:t>位中有</a:t>
            </a:r>
            <a:r>
              <a:rPr lang="en-US" altLang="zh-CN" dirty="0"/>
              <a:t>8</a:t>
            </a:r>
            <a:r>
              <a:rPr lang="zh-CN" altLang="en-US" dirty="0"/>
              <a:t>个为发达经济体。</a:t>
            </a:r>
            <a:r>
              <a:rPr lang="en-US" altLang="zh-CN" dirty="0"/>
              <a:t>2024</a:t>
            </a:r>
            <a:r>
              <a:rPr lang="zh-CN" altLang="en-US" dirty="0"/>
              <a:t>年，全球数字交付服务出口额排名前</a:t>
            </a:r>
            <a:r>
              <a:rPr lang="en-US" altLang="zh-CN" dirty="0"/>
              <a:t>10</a:t>
            </a:r>
            <a:r>
              <a:rPr lang="zh-CN" altLang="en-US" dirty="0"/>
              <a:t>位的经济体占比合计达</a:t>
            </a:r>
            <a:r>
              <a:rPr lang="en-US" altLang="zh-CN" dirty="0"/>
              <a:t>66.2%</a:t>
            </a:r>
            <a:r>
              <a:rPr lang="zh-CN" altLang="en-US" dirty="0"/>
              <a:t>。其中，前</a:t>
            </a:r>
            <a:r>
              <a:rPr lang="en-US" altLang="zh-CN" dirty="0"/>
              <a:t>3</a:t>
            </a:r>
            <a:r>
              <a:rPr lang="zh-CN" altLang="en-US" dirty="0"/>
              <a:t>位的美国</a:t>
            </a:r>
            <a:r>
              <a:rPr lang="en-US" altLang="zh-CN" dirty="0"/>
              <a:t>(15.2%)</a:t>
            </a:r>
            <a:r>
              <a:rPr lang="zh-CN" altLang="en-US" dirty="0"/>
              <a:t>、英国</a:t>
            </a:r>
            <a:r>
              <a:rPr lang="en-US" altLang="zh-CN" dirty="0"/>
              <a:t>(9.8%)</a:t>
            </a:r>
            <a:r>
              <a:rPr lang="zh-CN" altLang="en-US" dirty="0"/>
              <a:t>和爱尔兰</a:t>
            </a:r>
            <a:r>
              <a:rPr lang="en-US" altLang="zh-CN" dirty="0"/>
              <a:t>(9.0%)</a:t>
            </a:r>
            <a:r>
              <a:rPr lang="zh-CN" altLang="en-US" dirty="0"/>
              <a:t>出口额合计达全球的三分之一。</a:t>
            </a:r>
            <a:endParaRPr lang="en-US" altLang="zh-CN" dirty="0"/>
          </a:p>
          <a:p>
            <a:pPr marL="285750" indent="-285750">
              <a:spcBef>
                <a:spcPts val="1200"/>
              </a:spcBef>
              <a:buFont typeface="Arial" panose="020B0604020202020204" pitchFamily="34" charset="0"/>
              <a:buChar char="•"/>
            </a:pPr>
            <a:endParaRPr lang="zh-CN" altLang="en-US" dirty="0"/>
          </a:p>
        </p:txBody>
      </p:sp>
    </p:spTree>
    <p:custDataLst>
      <p:tags r:id="rId1"/>
    </p:custDataLst>
    <p:extLst>
      <p:ext uri="{BB962C8B-B14F-4D97-AF65-F5344CB8AC3E}">
        <p14:creationId xmlns:p14="http://schemas.microsoft.com/office/powerpoint/2010/main" val="3375132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ADC9-0A70-3136-7F56-2B0976099227}"/>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F23909F9-DA74-1F72-0CE6-1473EE749C2D}"/>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pic>
        <p:nvPicPr>
          <p:cNvPr id="4" name="图片 3">
            <a:extLst>
              <a:ext uri="{FF2B5EF4-FFF2-40B4-BE49-F238E27FC236}">
                <a16:creationId xmlns:a16="http://schemas.microsoft.com/office/drawing/2014/main" id="{17559424-1BC8-0746-08B5-C1BF478D55AB}"/>
              </a:ext>
            </a:extLst>
          </p:cNvPr>
          <p:cNvPicPr>
            <a:picLocks noChangeAspect="1"/>
          </p:cNvPicPr>
          <p:nvPr/>
        </p:nvPicPr>
        <p:blipFill>
          <a:blip r:embed="rId4"/>
          <a:stretch>
            <a:fillRect/>
          </a:stretch>
        </p:blipFill>
        <p:spPr>
          <a:xfrm>
            <a:off x="5134064" y="1289050"/>
            <a:ext cx="6815995" cy="4066793"/>
          </a:xfrm>
          <a:prstGeom prst="rect">
            <a:avLst/>
          </a:prstGeom>
        </p:spPr>
      </p:pic>
      <p:sp>
        <p:nvSpPr>
          <p:cNvPr id="6" name="文本框 5">
            <a:extLst>
              <a:ext uri="{FF2B5EF4-FFF2-40B4-BE49-F238E27FC236}">
                <a16:creationId xmlns:a16="http://schemas.microsoft.com/office/drawing/2014/main" id="{4C4621D8-2C64-76EF-2AF7-E90AC3536D41}"/>
              </a:ext>
            </a:extLst>
          </p:cNvPr>
          <p:cNvSpPr txBox="1"/>
          <p:nvPr/>
        </p:nvSpPr>
        <p:spPr>
          <a:xfrm>
            <a:off x="385791" y="1816011"/>
            <a:ext cx="4389437" cy="1754326"/>
          </a:xfrm>
          <a:prstGeom prst="rect">
            <a:avLst/>
          </a:prstGeom>
          <a:noFill/>
        </p:spPr>
        <p:txBody>
          <a:bodyPr wrap="square">
            <a:spAutoFit/>
          </a:bodyPr>
          <a:lstStyle/>
          <a:p>
            <a:r>
              <a:rPr lang="zh-CN" altLang="en-US" b="1" dirty="0"/>
              <a:t>进口方面，</a:t>
            </a:r>
            <a:r>
              <a:rPr lang="zh-CN" altLang="en-US" dirty="0"/>
              <a:t>排名前</a:t>
            </a:r>
            <a:r>
              <a:rPr lang="en-US" altLang="zh-CN" dirty="0"/>
              <a:t>10</a:t>
            </a:r>
            <a:r>
              <a:rPr lang="zh-CN" altLang="en-US" dirty="0"/>
              <a:t>位中有</a:t>
            </a:r>
            <a:r>
              <a:rPr lang="en-US" altLang="zh-CN" dirty="0"/>
              <a:t>9</a:t>
            </a:r>
            <a:r>
              <a:rPr lang="zh-CN" altLang="en-US" dirty="0"/>
              <a:t>个头发达经济体。</a:t>
            </a:r>
            <a:r>
              <a:rPr lang="en-US" altLang="zh-CN" dirty="0"/>
              <a:t>2024</a:t>
            </a:r>
            <a:r>
              <a:rPr lang="zh-CN" altLang="en-US" dirty="0"/>
              <a:t>年，全球数字交付服务进口额排名前</a:t>
            </a:r>
            <a:r>
              <a:rPr lang="en-US" altLang="zh-CN" dirty="0"/>
              <a:t>10</a:t>
            </a:r>
            <a:r>
              <a:rPr lang="zh-CN" altLang="en-US" dirty="0"/>
              <a:t>位的经济体占比合计达 </a:t>
            </a:r>
            <a:r>
              <a:rPr lang="en-US" altLang="zh-CN" dirty="0"/>
              <a:t>59.1%</a:t>
            </a:r>
            <a:r>
              <a:rPr lang="zh-CN" altLang="en-US" dirty="0"/>
              <a:t>。进口前</a:t>
            </a:r>
            <a:r>
              <a:rPr lang="en-US" altLang="zh-CN" dirty="0"/>
              <a:t>3</a:t>
            </a:r>
            <a:r>
              <a:rPr lang="zh-CN" altLang="en-US" dirty="0"/>
              <a:t>位的美国</a:t>
            </a:r>
            <a:r>
              <a:rPr lang="en-US" altLang="zh-CN" dirty="0"/>
              <a:t>(10.9%)</a:t>
            </a:r>
            <a:r>
              <a:rPr lang="zh-CN" altLang="en-US" dirty="0"/>
              <a:t>、爱尔兰</a:t>
            </a:r>
            <a:r>
              <a:rPr lang="en-US" altLang="zh-CN" dirty="0"/>
              <a:t>(10.3%)</a:t>
            </a:r>
            <a:r>
              <a:rPr lang="zh-CN" altLang="en-US" dirty="0"/>
              <a:t>和德国</a:t>
            </a:r>
            <a:r>
              <a:rPr lang="en-US" altLang="zh-CN" dirty="0"/>
              <a:t>(6.8%)</a:t>
            </a:r>
            <a:r>
              <a:rPr lang="zh-CN" altLang="en-US" dirty="0"/>
              <a:t>进口额合计超过全球的四分之一。</a:t>
            </a:r>
            <a:endParaRPr lang="en-US" altLang="zh-CN" dirty="0"/>
          </a:p>
        </p:txBody>
      </p:sp>
    </p:spTree>
    <p:custDataLst>
      <p:tags r:id="rId1"/>
    </p:custDataLst>
    <p:extLst>
      <p:ext uri="{BB962C8B-B14F-4D97-AF65-F5344CB8AC3E}">
        <p14:creationId xmlns:p14="http://schemas.microsoft.com/office/powerpoint/2010/main" val="3623786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CD531-BCEE-C043-CD7C-E097C0B442CA}"/>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10F75B28-0122-95DB-774F-D0792C76EDBB}"/>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5" name="文本框 4">
            <a:extLst>
              <a:ext uri="{FF2B5EF4-FFF2-40B4-BE49-F238E27FC236}">
                <a16:creationId xmlns:a16="http://schemas.microsoft.com/office/drawing/2014/main" id="{CF89D18C-36BA-D057-4FDD-7FFA51765838}"/>
              </a:ext>
            </a:extLst>
          </p:cNvPr>
          <p:cNvSpPr txBox="1"/>
          <p:nvPr/>
        </p:nvSpPr>
        <p:spPr>
          <a:xfrm>
            <a:off x="447013" y="1574798"/>
            <a:ext cx="4908758" cy="3693319"/>
          </a:xfrm>
          <a:prstGeom prst="rect">
            <a:avLst/>
          </a:prstGeom>
          <a:noFill/>
        </p:spPr>
        <p:txBody>
          <a:bodyPr wrap="square" rtlCol="0">
            <a:spAutoFit/>
          </a:bodyPr>
          <a:lstStyle/>
          <a:p>
            <a:pPr algn="just"/>
            <a:r>
              <a:rPr lang="zh-CN" altLang="en-US" b="1" dirty="0"/>
              <a:t>全球电子商务市场规模持续扩大。</a:t>
            </a:r>
            <a:endParaRPr lang="en-US" altLang="zh-CN" b="1" dirty="0"/>
          </a:p>
          <a:p>
            <a:pPr marL="285750" indent="-285750" algn="just">
              <a:buFont typeface="Arial" panose="020B0604020202020204" pitchFamily="34" charset="0"/>
              <a:buChar char="•"/>
            </a:pPr>
            <a:endParaRPr lang="en-US" altLang="zh-CN" dirty="0"/>
          </a:p>
          <a:p>
            <a:pPr marL="285750" indent="-285750" algn="just">
              <a:buFont typeface="Arial" panose="020B0604020202020204" pitchFamily="34" charset="0"/>
              <a:buChar char="•"/>
            </a:pPr>
            <a:r>
              <a:rPr lang="zh-CN" altLang="en-US" dirty="0"/>
              <a:t>数字技术与国际贸易各环节深度融合透，移动支付、社交媒体、</a:t>
            </a:r>
            <a:r>
              <a:rPr lang="en-US" altLang="zh-CN" dirty="0"/>
              <a:t>AI</a:t>
            </a:r>
            <a:r>
              <a:rPr lang="zh-CN" altLang="en-US" dirty="0"/>
              <a:t>算法等推动消费者购物方式向线上转移。</a:t>
            </a:r>
            <a:endParaRPr lang="en-US" altLang="zh-CN" dirty="0"/>
          </a:p>
          <a:p>
            <a:pPr marL="285750" indent="-285750" algn="just">
              <a:buFont typeface="Arial" panose="020B0604020202020204" pitchFamily="34" charset="0"/>
              <a:buChar char="•"/>
            </a:pPr>
            <a:endParaRPr lang="en-US" altLang="zh-CN" dirty="0"/>
          </a:p>
          <a:p>
            <a:pPr marL="285750" indent="-285750" algn="just">
              <a:buFont typeface="Arial" panose="020B0604020202020204" pitchFamily="34" charset="0"/>
              <a:buChar char="•"/>
            </a:pPr>
            <a:r>
              <a:rPr lang="zh-CN" altLang="en-US" dirty="0"/>
              <a:t>全球线上购物用户数量快速增长，电商平台</a:t>
            </a:r>
            <a:r>
              <a:rPr lang="en-US" altLang="zh-CN" dirty="0"/>
              <a:t>Shopify</a:t>
            </a:r>
            <a:r>
              <a:rPr lang="zh-CN" altLang="en-US" dirty="0"/>
              <a:t>预测，</a:t>
            </a:r>
            <a:r>
              <a:rPr lang="en-US" altLang="zh-CN" dirty="0"/>
              <a:t>2024</a:t>
            </a:r>
            <a:r>
              <a:rPr lang="zh-CN" altLang="en-US" dirty="0"/>
              <a:t>年全球约</a:t>
            </a:r>
            <a:r>
              <a:rPr lang="en-US" altLang="zh-CN" dirty="0"/>
              <a:t>27.1</a:t>
            </a:r>
            <a:r>
              <a:rPr lang="zh-CN" altLang="en-US" dirty="0"/>
              <a:t>亿消费者选择在线购物，电商渗透率持续提高。</a:t>
            </a:r>
            <a:endParaRPr lang="en-US" altLang="zh-CN" dirty="0"/>
          </a:p>
          <a:p>
            <a:pPr marL="285750" indent="-285750" algn="just">
              <a:buFont typeface="Arial" panose="020B0604020202020204" pitchFamily="34" charset="0"/>
              <a:buChar char="•"/>
            </a:pPr>
            <a:endParaRPr lang="en-US" altLang="zh-CN" dirty="0"/>
          </a:p>
          <a:p>
            <a:pPr marL="285750" indent="-285750" algn="just">
              <a:buFont typeface="Arial" panose="020B0604020202020204" pitchFamily="34" charset="0"/>
              <a:buChar char="•"/>
            </a:pPr>
            <a:r>
              <a:rPr lang="zh-CN" altLang="en-US" dirty="0"/>
              <a:t>市场研究机构</a:t>
            </a:r>
            <a:r>
              <a:rPr lang="en-US" altLang="zh-CN" dirty="0"/>
              <a:t>eMarketer</a:t>
            </a:r>
            <a:r>
              <a:rPr lang="zh-CN" altLang="en-US" dirty="0"/>
              <a:t>预测，</a:t>
            </a:r>
            <a:r>
              <a:rPr lang="en-US" altLang="zh-CN" dirty="0"/>
              <a:t>2025</a:t>
            </a:r>
            <a:r>
              <a:rPr lang="zh-CN" altLang="en-US" dirty="0"/>
              <a:t>年全球零售电商销售额预计超过</a:t>
            </a:r>
            <a:r>
              <a:rPr lang="en-US" altLang="zh-CN" dirty="0"/>
              <a:t>6.4</a:t>
            </a:r>
            <a:r>
              <a:rPr lang="zh-CN" altLang="en-US" dirty="0"/>
              <a:t>万亿美元，在全球零售总额中占比将超过</a:t>
            </a:r>
            <a:r>
              <a:rPr lang="en-US" altLang="zh-CN" dirty="0"/>
              <a:t>20%(</a:t>
            </a:r>
            <a:r>
              <a:rPr lang="zh-CN" altLang="en-US" dirty="0"/>
              <a:t>图</a:t>
            </a:r>
            <a:r>
              <a:rPr lang="en-US" altLang="zh-CN" dirty="0"/>
              <a:t>1)</a:t>
            </a:r>
            <a:r>
              <a:rPr lang="zh-CN" altLang="en-US" dirty="0"/>
              <a:t>。</a:t>
            </a:r>
          </a:p>
        </p:txBody>
      </p:sp>
      <p:pic>
        <p:nvPicPr>
          <p:cNvPr id="10" name="图片 9">
            <a:extLst>
              <a:ext uri="{FF2B5EF4-FFF2-40B4-BE49-F238E27FC236}">
                <a16:creationId xmlns:a16="http://schemas.microsoft.com/office/drawing/2014/main" id="{68656428-A65A-F92F-7BA5-C07B592BBBF2}"/>
              </a:ext>
            </a:extLst>
          </p:cNvPr>
          <p:cNvPicPr>
            <a:picLocks noChangeAspect="1"/>
          </p:cNvPicPr>
          <p:nvPr/>
        </p:nvPicPr>
        <p:blipFill>
          <a:blip r:embed="rId4"/>
          <a:stretch>
            <a:fillRect/>
          </a:stretch>
        </p:blipFill>
        <p:spPr>
          <a:xfrm>
            <a:off x="5454271" y="1691243"/>
            <a:ext cx="6559324" cy="3460431"/>
          </a:xfrm>
          <a:prstGeom prst="rect">
            <a:avLst/>
          </a:prstGeom>
        </p:spPr>
      </p:pic>
    </p:spTree>
    <p:custDataLst>
      <p:tags r:id="rId1"/>
    </p:custDataLst>
    <p:extLst>
      <p:ext uri="{BB962C8B-B14F-4D97-AF65-F5344CB8AC3E}">
        <p14:creationId xmlns:p14="http://schemas.microsoft.com/office/powerpoint/2010/main" val="433274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43D18-BF6F-D38B-6D96-F7C503F12E9E}"/>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B1A7D8CD-05C0-A5B2-3CF0-E5CE5D2B7ADE}"/>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5" name="文本框 4">
            <a:extLst>
              <a:ext uri="{FF2B5EF4-FFF2-40B4-BE49-F238E27FC236}">
                <a16:creationId xmlns:a16="http://schemas.microsoft.com/office/drawing/2014/main" id="{5191657E-9CBF-1D8C-EFF4-14FF7713BE42}"/>
              </a:ext>
            </a:extLst>
          </p:cNvPr>
          <p:cNvSpPr txBox="1"/>
          <p:nvPr/>
        </p:nvSpPr>
        <p:spPr>
          <a:xfrm>
            <a:off x="487362" y="1238250"/>
            <a:ext cx="4491038" cy="4708981"/>
          </a:xfrm>
          <a:prstGeom prst="rect">
            <a:avLst/>
          </a:prstGeom>
          <a:noFill/>
        </p:spPr>
        <p:txBody>
          <a:bodyPr wrap="square" rtlCol="0">
            <a:spAutoFit/>
          </a:bodyPr>
          <a:lstStyle/>
          <a:p>
            <a:pPr algn="just">
              <a:spcBef>
                <a:spcPts val="1200"/>
              </a:spcBef>
            </a:pPr>
            <a:r>
              <a:rPr lang="zh-CN" altLang="en-US" b="1" dirty="0"/>
              <a:t>全球电商领域呈中美两国独大格局。</a:t>
            </a:r>
            <a:endParaRPr lang="en-US" altLang="zh-CN" b="1" dirty="0"/>
          </a:p>
          <a:p>
            <a:pPr algn="just">
              <a:spcBef>
                <a:spcPts val="1200"/>
              </a:spcBef>
            </a:pPr>
            <a:r>
              <a:rPr lang="en-US" altLang="zh-CN" dirty="0"/>
              <a:t>2024</a:t>
            </a:r>
            <a:r>
              <a:rPr lang="zh-CN" altLang="en-US" dirty="0"/>
              <a:t>年全球零售电商销售额排名前</a:t>
            </a:r>
            <a:r>
              <a:rPr lang="en-US" altLang="zh-CN" dirty="0"/>
              <a:t>10</a:t>
            </a:r>
            <a:r>
              <a:rPr lang="zh-CN" altLang="en-US" dirty="0"/>
              <a:t>位的经济体分别为中国、美国、英国、日本、韩国、印度、德国、印尼、加拿大和法国，中国和美国两国合计占据全球零售电商市场份额的</a:t>
            </a:r>
            <a:r>
              <a:rPr lang="en-US" altLang="zh-CN" dirty="0"/>
              <a:t>70%</a:t>
            </a:r>
            <a:r>
              <a:rPr lang="zh-CN" altLang="en-US" dirty="0"/>
              <a:t>。</a:t>
            </a:r>
            <a:endParaRPr lang="en-US" altLang="zh-CN" dirty="0"/>
          </a:p>
          <a:p>
            <a:pPr algn="just">
              <a:spcBef>
                <a:spcPts val="1200"/>
              </a:spcBef>
            </a:pPr>
            <a:r>
              <a:rPr lang="en-US" altLang="zh-CN" dirty="0"/>
              <a:t>2024</a:t>
            </a:r>
            <a:r>
              <a:rPr lang="zh-CN" altLang="en-US" dirty="0"/>
              <a:t>年美国电商渗透率较 </a:t>
            </a:r>
            <a:r>
              <a:rPr lang="en-US" altLang="zh-CN" dirty="0"/>
              <a:t>2023</a:t>
            </a:r>
            <a:r>
              <a:rPr lang="zh-CN" altLang="en-US" dirty="0"/>
              <a:t>年的</a:t>
            </a:r>
            <a:r>
              <a:rPr lang="en-US" altLang="zh-CN" dirty="0"/>
              <a:t>20.3%</a:t>
            </a:r>
            <a:r>
              <a:rPr lang="zh-CN" altLang="en-US" dirty="0"/>
              <a:t>提升 </a:t>
            </a:r>
            <a:r>
              <a:rPr lang="en-US" altLang="zh-CN" dirty="0"/>
              <a:t>2.4</a:t>
            </a:r>
            <a:r>
              <a:rPr lang="zh-CN" altLang="en-US" dirty="0"/>
              <a:t>个百分点，达到 </a:t>
            </a:r>
            <a:r>
              <a:rPr lang="en-US" altLang="zh-CN" dirty="0"/>
              <a:t>22.7%</a:t>
            </a:r>
            <a:r>
              <a:rPr lang="zh-CN" altLang="en-US" dirty="0"/>
              <a:t>。中国已连续</a:t>
            </a:r>
            <a:r>
              <a:rPr lang="en-US" altLang="zh-CN" dirty="0"/>
              <a:t>12</a:t>
            </a:r>
            <a:r>
              <a:rPr lang="zh-CN" altLang="en-US" dirty="0"/>
              <a:t>年位居全球零售电商规模第一。亚太地区是全球最大零售电商市场，</a:t>
            </a:r>
            <a:r>
              <a:rPr lang="en-US" altLang="zh-CN" dirty="0"/>
              <a:t>2024</a:t>
            </a:r>
            <a:r>
              <a:rPr lang="zh-CN" altLang="en-US" dirty="0"/>
              <a:t>年规模达</a:t>
            </a:r>
            <a:r>
              <a:rPr lang="en-US" altLang="zh-CN" dirty="0"/>
              <a:t>3.67</a:t>
            </a:r>
            <a:r>
              <a:rPr lang="zh-CN" altLang="en-US" dirty="0"/>
              <a:t>万亿美元</a:t>
            </a:r>
            <a:r>
              <a:rPr lang="en-US" altLang="zh-CN" dirty="0"/>
              <a:t>,</a:t>
            </a:r>
            <a:r>
              <a:rPr lang="zh-CN" altLang="en-US" dirty="0"/>
              <a:t>同比增长</a:t>
            </a:r>
            <a:r>
              <a:rPr lang="en-US" altLang="zh-CN" dirty="0"/>
              <a:t>8.4%,</a:t>
            </a:r>
            <a:r>
              <a:rPr lang="zh-CN" altLang="en-US" dirty="0"/>
              <a:t>电商占零售总额的比重达 </a:t>
            </a:r>
            <a:r>
              <a:rPr lang="en-US" altLang="zh-CN" dirty="0"/>
              <a:t>32.1%</a:t>
            </a:r>
            <a:r>
              <a:rPr lang="zh-CN" altLang="en-US" dirty="0"/>
              <a:t>远高于西欧</a:t>
            </a:r>
            <a:r>
              <a:rPr lang="en-US" altLang="zh-CN" dirty="0"/>
              <a:t>(12.7%)</a:t>
            </a:r>
            <a:r>
              <a:rPr lang="zh-CN" altLang="en-US" dirty="0"/>
              <a:t>和拉美</a:t>
            </a:r>
            <a:r>
              <a:rPr lang="en-US" altLang="zh-CN" dirty="0"/>
              <a:t>(10.7%)</a:t>
            </a:r>
            <a:r>
              <a:rPr lang="zh-CN" altLang="en-US" dirty="0"/>
              <a:t>等其他区域。</a:t>
            </a:r>
            <a:endParaRPr lang="en-US" altLang="zh-CN" dirty="0"/>
          </a:p>
          <a:p>
            <a:pPr algn="just">
              <a:spcBef>
                <a:spcPts val="1200"/>
              </a:spcBef>
            </a:pPr>
            <a:r>
              <a:rPr lang="zh-CN" altLang="en-US" dirty="0"/>
              <a:t>预计</a:t>
            </a:r>
            <a:r>
              <a:rPr lang="en-US" altLang="zh-CN" dirty="0"/>
              <a:t>2025</a:t>
            </a:r>
            <a:r>
              <a:rPr lang="zh-CN" altLang="en-US" dirty="0"/>
              <a:t>年亚太地区零售电商销售额将进一步增长至</a:t>
            </a:r>
            <a:r>
              <a:rPr lang="en-US" altLang="zh-CN" dirty="0"/>
              <a:t>3.95</a:t>
            </a:r>
            <a:r>
              <a:rPr lang="zh-CN" altLang="en-US" dirty="0"/>
              <a:t>万亿美元。</a:t>
            </a:r>
          </a:p>
        </p:txBody>
      </p:sp>
      <p:pic>
        <p:nvPicPr>
          <p:cNvPr id="3" name="图片 2">
            <a:extLst>
              <a:ext uri="{FF2B5EF4-FFF2-40B4-BE49-F238E27FC236}">
                <a16:creationId xmlns:a16="http://schemas.microsoft.com/office/drawing/2014/main" id="{697A80E7-C42B-0345-E336-DCFA18652306}"/>
              </a:ext>
            </a:extLst>
          </p:cNvPr>
          <p:cNvPicPr>
            <a:picLocks noChangeAspect="1"/>
          </p:cNvPicPr>
          <p:nvPr/>
        </p:nvPicPr>
        <p:blipFill>
          <a:blip r:embed="rId4"/>
          <a:stretch>
            <a:fillRect/>
          </a:stretch>
        </p:blipFill>
        <p:spPr>
          <a:xfrm>
            <a:off x="5518964" y="1432143"/>
            <a:ext cx="6514286" cy="3485714"/>
          </a:xfrm>
          <a:prstGeom prst="rect">
            <a:avLst/>
          </a:prstGeom>
        </p:spPr>
      </p:pic>
    </p:spTree>
    <p:custDataLst>
      <p:tags r:id="rId1"/>
    </p:custDataLst>
    <p:extLst>
      <p:ext uri="{BB962C8B-B14F-4D97-AF65-F5344CB8AC3E}">
        <p14:creationId xmlns:p14="http://schemas.microsoft.com/office/powerpoint/2010/main" val="3269671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69167" y="844255"/>
            <a:ext cx="11529184" cy="1335879"/>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cs typeface="Times New Roman" panose="02020603050405020304" pitchFamily="18" charset="0"/>
              </a:rPr>
              <a:t>（四）</a:t>
            </a:r>
            <a:r>
              <a:rPr lang="zh-CN" altLang="zh-CN" sz="2000" b="1" dirty="0">
                <a:effectLst/>
                <a:latin typeface="Times New Roman" panose="02020603050405020304" pitchFamily="18" charset="0"/>
                <a:cs typeface="Times New Roman" panose="02020603050405020304" pitchFamily="18" charset="0"/>
              </a:rPr>
              <a:t>促进货物贸易规模扩大</a:t>
            </a:r>
            <a:endParaRPr lang="en-US" altLang="zh-CN" sz="2000" b="1" dirty="0">
              <a:effectLst/>
              <a:latin typeface="Times New Roman" panose="02020603050405020304" pitchFamily="18" charset="0"/>
              <a:cs typeface="Times New Roman" panose="02020603050405020304" pitchFamily="18" charset="0"/>
            </a:endParaRPr>
          </a:p>
          <a:p>
            <a:pPr algn="just">
              <a:lnSpc>
                <a:spcPct val="150000"/>
              </a:lnSpc>
            </a:pPr>
            <a:r>
              <a:rPr lang="zh-CN" altLang="en-US" b="1" dirty="0">
                <a:latin typeface="Times New Roman" panose="02020603050405020304" pitchFamily="18" charset="0"/>
                <a:cs typeface="Times New Roman" panose="02020603050405020304" pitchFamily="18" charset="0"/>
              </a:rPr>
              <a:t>核心论点：</a:t>
            </a:r>
            <a:r>
              <a:rPr lang="zh-CN" altLang="en-US" dirty="0">
                <a:latin typeface="Times New Roman" panose="02020603050405020304" pitchFamily="18" charset="0"/>
                <a:cs typeface="Times New Roman" panose="02020603050405020304" pitchFamily="18" charset="0"/>
              </a:rPr>
              <a:t>人工智能通过</a:t>
            </a:r>
            <a:r>
              <a:rPr lang="zh-CN" altLang="en-US" b="1" dirty="0">
                <a:latin typeface="Times New Roman" panose="02020603050405020304" pitchFamily="18" charset="0"/>
                <a:cs typeface="Times New Roman" panose="02020603050405020304" pitchFamily="18" charset="0"/>
              </a:rPr>
              <a:t>提升生产效率、优化供应链管理、突破贸易壁垒</a:t>
            </a:r>
            <a:r>
              <a:rPr lang="zh-CN" altLang="en-US" dirty="0">
                <a:latin typeface="Times New Roman" panose="02020603050405020304" pitchFamily="18" charset="0"/>
                <a:cs typeface="Times New Roman" panose="02020603050405020304" pitchFamily="18" charset="0"/>
              </a:rPr>
              <a:t>等机制，成为全球货物贸易规模扩大的重要驱动力。</a:t>
            </a:r>
          </a:p>
        </p:txBody>
      </p:sp>
      <p:sp>
        <p:nvSpPr>
          <p:cNvPr id="2" name="文本框 1">
            <a:extLst>
              <a:ext uri="{FF2B5EF4-FFF2-40B4-BE49-F238E27FC236}">
                <a16:creationId xmlns:a16="http://schemas.microsoft.com/office/drawing/2014/main" id="{96E67898-F8E6-50E5-7E29-D4C02BF380CC}"/>
              </a:ext>
            </a:extLst>
          </p:cNvPr>
          <p:cNvSpPr txBox="1"/>
          <p:nvPr/>
        </p:nvSpPr>
        <p:spPr>
          <a:xfrm>
            <a:off x="369168" y="2323191"/>
            <a:ext cx="3544911" cy="2492990"/>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zh-CN" altLang="en-US" b="1" dirty="0"/>
              <a:t>提升生产效率与产品质量</a:t>
            </a:r>
          </a:p>
          <a:p>
            <a:pPr marL="285750" indent="-285750" algn="just">
              <a:spcBef>
                <a:spcPts val="1200"/>
              </a:spcBef>
              <a:buFont typeface="Arial" panose="020B0604020202020204" pitchFamily="34" charset="0"/>
              <a:buChar char="•"/>
            </a:pPr>
            <a:r>
              <a:rPr lang="zh-CN" altLang="en-US" dirty="0"/>
              <a:t>自动化与智能制造减少人工投入，提高生产效率；</a:t>
            </a:r>
          </a:p>
          <a:p>
            <a:pPr marL="285750" indent="-285750" algn="just">
              <a:spcBef>
                <a:spcPts val="1200"/>
              </a:spcBef>
              <a:buFont typeface="Arial" panose="020B0604020202020204" pitchFamily="34" charset="0"/>
              <a:buChar char="•"/>
            </a:pPr>
            <a:r>
              <a:rPr lang="zh-CN" altLang="en-US" dirty="0"/>
              <a:t>智能监控优化生产流程与产品质量；</a:t>
            </a:r>
          </a:p>
          <a:p>
            <a:pPr marL="285750" indent="-285750" algn="just">
              <a:spcBef>
                <a:spcPts val="1200"/>
              </a:spcBef>
              <a:buFont typeface="Arial" panose="020B0604020202020204" pitchFamily="34" charset="0"/>
              <a:buChar char="•"/>
            </a:pPr>
            <a:r>
              <a:rPr lang="zh-CN" altLang="en-US" dirty="0"/>
              <a:t>更高效地满足国际市场多样化需求。</a:t>
            </a:r>
          </a:p>
        </p:txBody>
      </p:sp>
      <p:sp>
        <p:nvSpPr>
          <p:cNvPr id="5" name="文本框 4">
            <a:extLst>
              <a:ext uri="{FF2B5EF4-FFF2-40B4-BE49-F238E27FC236}">
                <a16:creationId xmlns:a16="http://schemas.microsoft.com/office/drawing/2014/main" id="{1063998F-46BB-300E-AB83-D6B2939D9C70}"/>
              </a:ext>
            </a:extLst>
          </p:cNvPr>
          <p:cNvSpPr txBox="1"/>
          <p:nvPr/>
        </p:nvSpPr>
        <p:spPr>
          <a:xfrm>
            <a:off x="4323544" y="2323190"/>
            <a:ext cx="3544911" cy="2492990"/>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 </a:t>
            </a:r>
            <a:r>
              <a:rPr lang="zh-CN" altLang="en-US" b="1" dirty="0"/>
              <a:t>优化供应链与物流体系</a:t>
            </a:r>
          </a:p>
          <a:p>
            <a:pPr marL="285750" indent="-285750" algn="just">
              <a:spcBef>
                <a:spcPts val="1200"/>
              </a:spcBef>
              <a:buFont typeface="Arial" panose="020B0604020202020204" pitchFamily="34" charset="0"/>
              <a:buChar char="•"/>
            </a:pPr>
            <a:r>
              <a:rPr lang="en-US" altLang="zh-CN" dirty="0"/>
              <a:t>AI</a:t>
            </a:r>
            <a:r>
              <a:rPr lang="zh-CN" altLang="en-US" dirty="0"/>
              <a:t>广泛应用于物流与供应链管理；</a:t>
            </a:r>
          </a:p>
          <a:p>
            <a:pPr marL="285750" indent="-285750" algn="just">
              <a:spcBef>
                <a:spcPts val="1200"/>
              </a:spcBef>
              <a:buFont typeface="Arial" panose="020B0604020202020204" pitchFamily="34" charset="0"/>
              <a:buChar char="•"/>
            </a:pPr>
            <a:r>
              <a:rPr lang="zh-CN" altLang="en-US" dirty="0"/>
              <a:t>亚马逊、沃尔玛等企业利用</a:t>
            </a:r>
            <a:r>
              <a:rPr lang="en-US" altLang="zh-CN" dirty="0"/>
              <a:t>AI</a:t>
            </a:r>
            <a:r>
              <a:rPr lang="zh-CN" altLang="en-US" dirty="0"/>
              <a:t>动态调整配送路线；</a:t>
            </a:r>
          </a:p>
          <a:p>
            <a:pPr marL="285750" indent="-285750" algn="just">
              <a:spcBef>
                <a:spcPts val="1200"/>
              </a:spcBef>
              <a:buFont typeface="Arial" panose="020B0604020202020204" pitchFamily="34" charset="0"/>
              <a:buChar char="•"/>
            </a:pPr>
            <a:r>
              <a:rPr lang="zh-CN" altLang="en-US" dirty="0"/>
              <a:t>降低运输与仓储成本，缩短交付周期。</a:t>
            </a:r>
          </a:p>
        </p:txBody>
      </p:sp>
      <p:sp>
        <p:nvSpPr>
          <p:cNvPr id="6" name="文本框 5">
            <a:extLst>
              <a:ext uri="{FF2B5EF4-FFF2-40B4-BE49-F238E27FC236}">
                <a16:creationId xmlns:a16="http://schemas.microsoft.com/office/drawing/2014/main" id="{D45BCADA-409D-FBB1-36DF-BA0F43B04168}"/>
              </a:ext>
            </a:extLst>
          </p:cNvPr>
          <p:cNvSpPr txBox="1"/>
          <p:nvPr/>
        </p:nvSpPr>
        <p:spPr>
          <a:xfrm>
            <a:off x="8277920" y="2323190"/>
            <a:ext cx="3544911" cy="2492990"/>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 </a:t>
            </a:r>
            <a:r>
              <a:rPr lang="zh-CN" altLang="en-US" b="1" dirty="0"/>
              <a:t>助力企业突破贸易壁垒</a:t>
            </a:r>
          </a:p>
          <a:p>
            <a:pPr marL="285750" indent="-285750" algn="just">
              <a:spcBef>
                <a:spcPts val="1200"/>
              </a:spcBef>
              <a:buFont typeface="Arial" panose="020B0604020202020204" pitchFamily="34" charset="0"/>
              <a:buChar char="•"/>
            </a:pPr>
            <a:r>
              <a:rPr lang="en-US" altLang="zh-CN" dirty="0"/>
              <a:t>AI</a:t>
            </a:r>
            <a:r>
              <a:rPr lang="zh-CN" altLang="en-US" dirty="0"/>
              <a:t>提升出口产品质量，助力发展中国家跨越技术壁垒；</a:t>
            </a:r>
          </a:p>
          <a:p>
            <a:pPr marL="285750" indent="-285750" algn="just">
              <a:spcBef>
                <a:spcPts val="1200"/>
              </a:spcBef>
              <a:buFont typeface="Arial" panose="020B0604020202020204" pitchFamily="34" charset="0"/>
              <a:buChar char="•"/>
            </a:pPr>
            <a:r>
              <a:rPr lang="zh-CN" altLang="en-US" dirty="0"/>
              <a:t>数字追踪技术实现清关、检验检疫动态监测与预警；</a:t>
            </a:r>
          </a:p>
          <a:p>
            <a:pPr marL="285750" indent="-285750" algn="just">
              <a:spcBef>
                <a:spcPts val="1200"/>
              </a:spcBef>
              <a:buFont typeface="Arial" panose="020B0604020202020204" pitchFamily="34" charset="0"/>
              <a:buChar char="•"/>
            </a:pPr>
            <a:r>
              <a:rPr lang="zh-CN" altLang="en-US" dirty="0"/>
              <a:t>提供针对性解决方案，帮助企业稳定市场规模。</a:t>
            </a:r>
          </a:p>
        </p:txBody>
      </p:sp>
      <p:sp>
        <p:nvSpPr>
          <p:cNvPr id="7" name="文本框 6">
            <a:extLst>
              <a:ext uri="{FF2B5EF4-FFF2-40B4-BE49-F238E27FC236}">
                <a16:creationId xmlns:a16="http://schemas.microsoft.com/office/drawing/2014/main" id="{ADFF512E-E2DC-2B2B-F67F-5B1E8FEFBCBB}"/>
              </a:ext>
            </a:extLst>
          </p:cNvPr>
          <p:cNvSpPr txBox="1"/>
          <p:nvPr/>
        </p:nvSpPr>
        <p:spPr>
          <a:xfrm>
            <a:off x="385894" y="5167968"/>
            <a:ext cx="11495730" cy="369332"/>
          </a:xfrm>
          <a:prstGeom prst="rect">
            <a:avLst/>
          </a:prstGeom>
          <a:noFill/>
        </p:spPr>
        <p:txBody>
          <a:bodyPr wrap="square" rtlCol="0">
            <a:spAutoFit/>
          </a:bodyPr>
          <a:lstStyle/>
          <a:p>
            <a:r>
              <a:rPr lang="zh-CN" altLang="en-US" b="1" dirty="0"/>
              <a:t>综合作用路径：</a:t>
            </a:r>
            <a:r>
              <a:rPr lang="en-US" altLang="zh-CN" dirty="0"/>
              <a:t>AI</a:t>
            </a:r>
            <a:r>
              <a:rPr lang="zh-CN" altLang="en-US" dirty="0"/>
              <a:t>应用 → 效率提升 → 成本下降 → 市场扩张 → 贸易规模增长</a:t>
            </a:r>
          </a:p>
        </p:txBody>
      </p:sp>
    </p:spTree>
    <p:custDataLst>
      <p:tags r:id="rId1"/>
    </p:custDataLst>
    <p:extLst>
      <p:ext uri="{BB962C8B-B14F-4D97-AF65-F5344CB8AC3E}">
        <p14:creationId xmlns:p14="http://schemas.microsoft.com/office/powerpoint/2010/main" val="73403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47C70-4D5D-6DCB-ACEE-7260C1F05B11}"/>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282D2760-5E0C-4EC8-D76F-49CC8E0CBC3E}"/>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pic>
        <p:nvPicPr>
          <p:cNvPr id="4098" name="Picture 2" descr="图片">
            <a:extLst>
              <a:ext uri="{FF2B5EF4-FFF2-40B4-BE49-F238E27FC236}">
                <a16:creationId xmlns:a16="http://schemas.microsoft.com/office/drawing/2014/main" id="{03A978EB-61F0-0910-E937-99097F476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3576" y="1904206"/>
            <a:ext cx="4341373" cy="271938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CEC5C1A-1AE1-C1C8-66D8-F86FE5F2290F}"/>
              </a:ext>
            </a:extLst>
          </p:cNvPr>
          <p:cNvSpPr txBox="1"/>
          <p:nvPr/>
        </p:nvSpPr>
        <p:spPr>
          <a:xfrm>
            <a:off x="369167" y="1659572"/>
            <a:ext cx="6362700" cy="4247317"/>
          </a:xfrm>
          <a:prstGeom prst="rect">
            <a:avLst/>
          </a:prstGeom>
          <a:noFill/>
        </p:spPr>
        <p:txBody>
          <a:bodyPr wrap="square" rtlCol="0">
            <a:spAutoFit/>
          </a:bodyPr>
          <a:lstStyle/>
          <a:p>
            <a:pPr algn="just"/>
            <a:r>
              <a:rPr lang="en-US" altLang="zh-CN" dirty="0"/>
              <a:t>2025 </a:t>
            </a:r>
            <a:r>
              <a:rPr lang="zh-CN" altLang="en-US" dirty="0"/>
              <a:t>年 </a:t>
            </a:r>
            <a:r>
              <a:rPr lang="en-US" altLang="zh-CN" dirty="0"/>
              <a:t>10 </a:t>
            </a:r>
            <a:r>
              <a:rPr lang="zh-CN" altLang="en-US" dirty="0"/>
              <a:t>月，全球零售巨头沃尔玛与人工智能领军企业 </a:t>
            </a:r>
            <a:r>
              <a:rPr lang="en-US" altLang="zh-CN" dirty="0"/>
              <a:t>OpenAI </a:t>
            </a:r>
            <a:r>
              <a:rPr lang="zh-CN" altLang="en-US" dirty="0"/>
              <a:t>的战略合作引爆商业圈。双方联合推出的 “对话即交易” 即时结账功能，首次实现了消费者通过自然语言交互完成从商品查询到支付履约的全流程闭环，标志着零售业正式迈入 “智能体商业” 时代。</a:t>
            </a:r>
            <a:endParaRPr lang="en-US" altLang="zh-CN" dirty="0"/>
          </a:p>
          <a:p>
            <a:pPr algn="just"/>
            <a:endParaRPr lang="en-US" altLang="zh-CN" dirty="0"/>
          </a:p>
          <a:p>
            <a:pPr algn="just"/>
            <a:r>
              <a:rPr lang="zh-CN" altLang="en-US" dirty="0"/>
              <a:t>这次合作的核心成果，是一个能够理解复杂、模糊的人类自然语言，并直接完成商品搜索、推荐、比价乃至最终支付的智能购物助手。</a:t>
            </a:r>
            <a:endParaRPr lang="en-US" altLang="zh-CN" dirty="0"/>
          </a:p>
          <a:p>
            <a:pPr algn="just"/>
            <a:endParaRPr lang="en-US" altLang="zh-CN" dirty="0"/>
          </a:p>
          <a:p>
            <a:pPr algn="just"/>
            <a:r>
              <a:rPr lang="zh-CN" altLang="en-US" dirty="0"/>
              <a:t>用户不再需要穿梭于琳琅满目的货架之间，或在</a:t>
            </a:r>
            <a:r>
              <a:rPr lang="en-US" altLang="zh-CN" dirty="0"/>
              <a:t>App</a:t>
            </a:r>
            <a:r>
              <a:rPr lang="zh-CN" altLang="en-US" dirty="0"/>
              <a:t>中反复输入关键词、筛选分类，只需像与朋友交谈一样：“帮我准备一个五口之家的周末烧烤食材，预算在</a:t>
            </a:r>
            <a:r>
              <a:rPr lang="en-US" altLang="zh-CN" dirty="0"/>
              <a:t>150</a:t>
            </a:r>
            <a:r>
              <a:rPr lang="zh-CN" altLang="en-US" dirty="0"/>
              <a:t>美元以内，要有孩子们爱吃的烤肠，别忘了酱料和木炭。” 系统便能瞬间理解意图，生成一份完整的购物清单，并一键完成下单。</a:t>
            </a:r>
          </a:p>
        </p:txBody>
      </p:sp>
      <p:sp>
        <p:nvSpPr>
          <p:cNvPr id="2" name="文本框 1">
            <a:extLst>
              <a:ext uri="{FF2B5EF4-FFF2-40B4-BE49-F238E27FC236}">
                <a16:creationId xmlns:a16="http://schemas.microsoft.com/office/drawing/2014/main" id="{1144BA31-ECE2-E45E-744D-F5B5256CD065}"/>
              </a:ext>
            </a:extLst>
          </p:cNvPr>
          <p:cNvSpPr txBox="1"/>
          <p:nvPr/>
        </p:nvSpPr>
        <p:spPr>
          <a:xfrm>
            <a:off x="369167" y="844255"/>
            <a:ext cx="11529184" cy="499432"/>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cs typeface="Times New Roman" panose="02020603050405020304" pitchFamily="18" charset="0"/>
                <a:hlinkClick r:id="rId5"/>
              </a:rPr>
              <a:t>从沃尔玛 </a:t>
            </a:r>
            <a:r>
              <a:rPr lang="en-US" altLang="zh-CN" sz="2000" b="1" dirty="0">
                <a:latin typeface="Times New Roman" panose="02020603050405020304" pitchFamily="18" charset="0"/>
                <a:cs typeface="Times New Roman" panose="02020603050405020304" pitchFamily="18" charset="0"/>
                <a:hlinkClick r:id="rId5"/>
              </a:rPr>
              <a:t>×OpenAI </a:t>
            </a:r>
            <a:r>
              <a:rPr lang="zh-CN" altLang="en-US" sz="2000" b="1" dirty="0">
                <a:latin typeface="Times New Roman" panose="02020603050405020304" pitchFamily="18" charset="0"/>
                <a:cs typeface="Times New Roman" panose="02020603050405020304" pitchFamily="18" charset="0"/>
                <a:hlinkClick r:id="rId5"/>
              </a:rPr>
              <a:t>合作看实体零售的突破创新</a:t>
            </a:r>
            <a:endParaRPr lang="en-US" altLang="zh-CN" sz="2000" b="1" dirty="0">
              <a:effectLst/>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29520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1B80F-010F-F7B6-09E3-0522BF141EBF}"/>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D7840A52-B105-2C67-5082-0B82726C011E}"/>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B59CAED8-BEBC-00D2-9315-6A94DABFA778}"/>
              </a:ext>
            </a:extLst>
          </p:cNvPr>
          <p:cNvSpPr txBox="1"/>
          <p:nvPr/>
        </p:nvSpPr>
        <p:spPr>
          <a:xfrm>
            <a:off x="369167" y="844255"/>
            <a:ext cx="11529184" cy="499432"/>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cs typeface="Times New Roman" panose="02020603050405020304" pitchFamily="18" charset="0"/>
                <a:hlinkClick r:id="rId4"/>
              </a:rPr>
              <a:t>从沃尔玛 </a:t>
            </a:r>
            <a:r>
              <a:rPr lang="en-US" altLang="zh-CN" sz="2000" b="1" dirty="0">
                <a:latin typeface="Times New Roman" panose="02020603050405020304" pitchFamily="18" charset="0"/>
                <a:cs typeface="Times New Roman" panose="02020603050405020304" pitchFamily="18" charset="0"/>
                <a:hlinkClick r:id="rId4"/>
              </a:rPr>
              <a:t>×OpenAI </a:t>
            </a:r>
            <a:r>
              <a:rPr lang="zh-CN" altLang="en-US" sz="2000" b="1" dirty="0">
                <a:latin typeface="Times New Roman" panose="02020603050405020304" pitchFamily="18" charset="0"/>
                <a:cs typeface="Times New Roman" panose="02020603050405020304" pitchFamily="18" charset="0"/>
                <a:hlinkClick r:id="rId4"/>
              </a:rPr>
              <a:t>合作看实体零售的突破创新</a:t>
            </a:r>
            <a:endParaRPr lang="en-US" altLang="zh-CN" sz="2000" b="1" dirty="0">
              <a:effectLst/>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7A8773D-BA7D-22AA-AD9E-5624E7A5A0A6}"/>
              </a:ext>
            </a:extLst>
          </p:cNvPr>
          <p:cNvSpPr txBox="1"/>
          <p:nvPr/>
        </p:nvSpPr>
        <p:spPr>
          <a:xfrm>
            <a:off x="369167" y="1393286"/>
            <a:ext cx="6362700" cy="5078313"/>
          </a:xfrm>
          <a:prstGeom prst="rect">
            <a:avLst/>
          </a:prstGeom>
          <a:noFill/>
        </p:spPr>
        <p:txBody>
          <a:bodyPr wrap="square" rtlCol="0">
            <a:spAutoFit/>
          </a:bodyPr>
          <a:lstStyle/>
          <a:p>
            <a:pPr algn="just"/>
            <a:r>
              <a:rPr lang="zh-CN" altLang="en-US" dirty="0"/>
              <a:t>消费者只需绑定沃尔玛账户与 </a:t>
            </a:r>
            <a:r>
              <a:rPr lang="en-US" altLang="zh-CN" dirty="0"/>
              <a:t>ChatGPT</a:t>
            </a:r>
            <a:r>
              <a:rPr lang="zh-CN" altLang="en-US" dirty="0"/>
              <a:t>，即可通过自然语言（文字或语音）完成购物全流程，无需跳转至传统电商 </a:t>
            </a:r>
            <a:r>
              <a:rPr lang="en-US" altLang="zh-CN" dirty="0"/>
              <a:t>APP </a:t>
            </a:r>
            <a:r>
              <a:rPr lang="zh-CN" altLang="en-US" dirty="0"/>
              <a:t>或网页。</a:t>
            </a:r>
            <a:endParaRPr lang="en-US" altLang="zh-CN" dirty="0"/>
          </a:p>
          <a:p>
            <a:pPr algn="just"/>
            <a:endParaRPr lang="en-US" altLang="zh-CN" dirty="0"/>
          </a:p>
          <a:p>
            <a:pPr algn="just"/>
            <a:r>
              <a:rPr lang="zh-CN" altLang="en-US" b="1" dirty="0"/>
              <a:t>商品库与 </a:t>
            </a:r>
            <a:r>
              <a:rPr lang="en-US" altLang="zh-CN" b="1" dirty="0"/>
              <a:t>AI </a:t>
            </a:r>
            <a:r>
              <a:rPr lang="zh-CN" altLang="en-US" b="1" dirty="0"/>
              <a:t>系统的深度耦合：</a:t>
            </a:r>
            <a:r>
              <a:rPr lang="zh-CN" altLang="en-US" dirty="0"/>
              <a:t>沃尔玛将其涵盖数百万 </a:t>
            </a:r>
            <a:r>
              <a:rPr lang="en-US" altLang="zh-CN" dirty="0"/>
              <a:t>SKU </a:t>
            </a:r>
            <a:r>
              <a:rPr lang="zh-CN" altLang="en-US" dirty="0"/>
              <a:t>的商品库、价格体系、促销规则与会员权益，通过 </a:t>
            </a:r>
            <a:r>
              <a:rPr lang="en-US" altLang="zh-CN" dirty="0"/>
              <a:t>OpenAI </a:t>
            </a:r>
            <a:r>
              <a:rPr lang="zh-CN" altLang="en-US" dirty="0"/>
              <a:t>开放的 </a:t>
            </a:r>
            <a:r>
              <a:rPr lang="en-US" altLang="zh-CN" dirty="0"/>
              <a:t>API </a:t>
            </a:r>
            <a:r>
              <a:rPr lang="zh-CN" altLang="en-US" dirty="0"/>
              <a:t>接口全面接入 </a:t>
            </a:r>
            <a:r>
              <a:rPr lang="en-US" altLang="zh-CN" dirty="0"/>
              <a:t>ChatGPT </a:t>
            </a:r>
            <a:r>
              <a:rPr lang="zh-CN" altLang="en-US" dirty="0"/>
              <a:t>生态。</a:t>
            </a:r>
            <a:endParaRPr lang="en-US" altLang="zh-CN" dirty="0"/>
          </a:p>
          <a:p>
            <a:pPr algn="just"/>
            <a:endParaRPr lang="en-US" altLang="zh-CN" dirty="0"/>
          </a:p>
          <a:p>
            <a:pPr algn="just"/>
            <a:r>
              <a:rPr lang="zh-CN" altLang="en-US" b="1" dirty="0"/>
              <a:t>复杂意图识别与解析能力：</a:t>
            </a:r>
            <a:r>
              <a:rPr lang="zh-CN" altLang="en-US" dirty="0"/>
              <a:t>基于 </a:t>
            </a:r>
            <a:r>
              <a:rPr lang="en-US" altLang="zh-CN" dirty="0"/>
              <a:t>GPT-5 </a:t>
            </a:r>
            <a:r>
              <a:rPr lang="zh-CN" altLang="en-US" dirty="0"/>
              <a:t>的多轮对话与场景理解能力，</a:t>
            </a:r>
            <a:r>
              <a:rPr lang="en-US" altLang="zh-CN" dirty="0"/>
              <a:t>AI </a:t>
            </a:r>
            <a:r>
              <a:rPr lang="zh-CN" altLang="en-US" dirty="0"/>
              <a:t>不仅能识别简单的商品购买需求（如 “购买三盒特价牛奶”），还能处理包含条件约束的复杂指令（如 “为周末烧烤派对准备 </a:t>
            </a:r>
            <a:r>
              <a:rPr lang="en-US" altLang="zh-CN" dirty="0"/>
              <a:t>10 </a:t>
            </a:r>
            <a:r>
              <a:rPr lang="zh-CN" altLang="en-US" dirty="0"/>
              <a:t>人份食材，预算 </a:t>
            </a:r>
            <a:r>
              <a:rPr lang="en-US" altLang="zh-CN" dirty="0"/>
              <a:t>500 </a:t>
            </a:r>
            <a:r>
              <a:rPr lang="zh-CN" altLang="en-US" dirty="0"/>
              <a:t>元，避开辛辣食品”），并自动匹配最优商品组合与价格方案。</a:t>
            </a:r>
            <a:endParaRPr lang="en-US" altLang="zh-CN" dirty="0"/>
          </a:p>
          <a:p>
            <a:pPr algn="just"/>
            <a:endParaRPr lang="en-US" altLang="zh-CN" b="1" dirty="0"/>
          </a:p>
          <a:p>
            <a:pPr algn="just"/>
            <a:r>
              <a:rPr lang="zh-CN" altLang="en-US" b="1" dirty="0"/>
              <a:t>安全便捷的交易闭环：</a:t>
            </a:r>
            <a:r>
              <a:rPr lang="zh-CN" altLang="en-US" dirty="0"/>
              <a:t>集成即时支付功能与沃尔玛的 “小时达” 配送体系，用户确认订单后，</a:t>
            </a:r>
            <a:r>
              <a:rPr lang="en-US" altLang="zh-CN" dirty="0"/>
              <a:t>AI </a:t>
            </a:r>
            <a:r>
              <a:rPr lang="zh-CN" altLang="en-US" dirty="0"/>
              <a:t>可直接调用支付接口完成授权，并向供应链系统发送履约指令，实现 “对话确认即下单，下单即配送” 的高效体验。</a:t>
            </a:r>
          </a:p>
        </p:txBody>
      </p:sp>
      <p:pic>
        <p:nvPicPr>
          <p:cNvPr id="10" name="图片 9" descr="图形用户界面&#10;&#10;AI 生成的内容可能不正确。">
            <a:extLst>
              <a:ext uri="{FF2B5EF4-FFF2-40B4-BE49-F238E27FC236}">
                <a16:creationId xmlns:a16="http://schemas.microsoft.com/office/drawing/2014/main" id="{9B3423E6-3E13-A208-18FA-35000190BE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2859" y="353331"/>
            <a:ext cx="4042229" cy="6063344"/>
          </a:xfrm>
          <a:prstGeom prst="rect">
            <a:avLst/>
          </a:prstGeom>
        </p:spPr>
      </p:pic>
    </p:spTree>
    <p:custDataLst>
      <p:tags r:id="rId1"/>
    </p:custDataLst>
    <p:extLst>
      <p:ext uri="{BB962C8B-B14F-4D97-AF65-F5344CB8AC3E}">
        <p14:creationId xmlns:p14="http://schemas.microsoft.com/office/powerpoint/2010/main" val="344861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8D87C-8B44-C819-FEAD-8A084C3D2A83}"/>
            </a:ext>
          </a:extLst>
        </p:cNvPr>
        <p:cNvGrpSpPr/>
        <p:nvPr/>
      </p:nvGrpSpPr>
      <p:grpSpPr>
        <a:xfrm>
          <a:off x="0" y="0"/>
          <a:ext cx="0" cy="0"/>
          <a:chOff x="0" y="0"/>
          <a:chExt cx="0" cy="0"/>
        </a:xfrm>
      </p:grpSpPr>
      <p:pic>
        <p:nvPicPr>
          <p:cNvPr id="3" name="图片 2" descr="图表, 折线图, 直方图&#10;&#10;AI 生成的内容可能不正确。">
            <a:extLst>
              <a:ext uri="{FF2B5EF4-FFF2-40B4-BE49-F238E27FC236}">
                <a16:creationId xmlns:a16="http://schemas.microsoft.com/office/drawing/2014/main" id="{E520D9F6-FC84-23F2-E311-36DD0A2F5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296" y="1682750"/>
            <a:ext cx="7050054" cy="3965656"/>
          </a:xfrm>
          <a:prstGeom prst="rect">
            <a:avLst/>
          </a:prstGeom>
        </p:spPr>
      </p:pic>
      <p:sp>
        <p:nvSpPr>
          <p:cNvPr id="4" name="文本框 3">
            <a:extLst>
              <a:ext uri="{FF2B5EF4-FFF2-40B4-BE49-F238E27FC236}">
                <a16:creationId xmlns:a16="http://schemas.microsoft.com/office/drawing/2014/main" id="{8DEE0C82-020A-9904-BA40-FBE54087C8C4}"/>
              </a:ext>
            </a:extLst>
          </p:cNvPr>
          <p:cNvSpPr txBox="1"/>
          <p:nvPr/>
        </p:nvSpPr>
        <p:spPr>
          <a:xfrm>
            <a:off x="431800" y="987922"/>
            <a:ext cx="4273550" cy="5355312"/>
          </a:xfrm>
          <a:prstGeom prst="rect">
            <a:avLst/>
          </a:prstGeom>
          <a:noFill/>
        </p:spPr>
        <p:txBody>
          <a:bodyPr wrap="square" rtlCol="0">
            <a:spAutoFit/>
          </a:bodyPr>
          <a:lstStyle/>
          <a:p>
            <a:pPr algn="just"/>
            <a:r>
              <a:rPr lang="zh-CN" altLang="en-US" b="1" dirty="0">
                <a:latin typeface="微软雅黑" panose="020B0503020204020204" pitchFamily="34" charset="-122"/>
                <a:ea typeface="微软雅黑" panose="020B0503020204020204" pitchFamily="34" charset="-122"/>
              </a:rPr>
              <a:t>中国历年对外贸易的金额变化</a:t>
            </a:r>
            <a:endParaRPr lang="en-US" altLang="zh-CN" b="1"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2000</a:t>
            </a:r>
            <a:r>
              <a:rPr lang="zh-CN" altLang="en-US" dirty="0">
                <a:latin typeface="微软雅黑" panose="020B0503020204020204" pitchFamily="34" charset="-122"/>
                <a:ea typeface="微软雅黑" panose="020B0503020204020204" pitchFamily="34" charset="-122"/>
              </a:rPr>
              <a:t>年至</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年，中国对外贸易总体呈持续增长态势，进出口总额由</a:t>
            </a:r>
            <a:r>
              <a:rPr lang="en-US" altLang="zh-CN" dirty="0">
                <a:latin typeface="微软雅黑" panose="020B0503020204020204" pitchFamily="34" charset="-122"/>
                <a:ea typeface="微软雅黑" panose="020B0503020204020204" pitchFamily="34" charset="-122"/>
              </a:rPr>
              <a:t>2000</a:t>
            </a:r>
            <a:r>
              <a:rPr lang="zh-CN" altLang="en-US" dirty="0">
                <a:latin typeface="微软雅黑" panose="020B0503020204020204" pitchFamily="34" charset="-122"/>
                <a:ea typeface="微软雅黑" panose="020B0503020204020204" pitchFamily="34" charset="-122"/>
              </a:rPr>
              <a:t>年的</a:t>
            </a:r>
            <a:r>
              <a:rPr lang="en-US" altLang="zh-CN" dirty="0">
                <a:latin typeface="微软雅黑" panose="020B0503020204020204" pitchFamily="34" charset="-122"/>
                <a:ea typeface="微软雅黑" panose="020B0503020204020204" pitchFamily="34" charset="-122"/>
              </a:rPr>
              <a:t>4742.97</a:t>
            </a:r>
            <a:r>
              <a:rPr lang="zh-CN" altLang="en-US" dirty="0">
                <a:latin typeface="微软雅黑" panose="020B0503020204020204" pitchFamily="34" charset="-122"/>
                <a:ea typeface="微软雅黑" panose="020B0503020204020204" pitchFamily="34" charset="-122"/>
              </a:rPr>
              <a:t>亿美元上升至</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年的</a:t>
            </a:r>
            <a:r>
              <a:rPr lang="en-US" altLang="zh-CN" dirty="0">
                <a:latin typeface="微软雅黑" panose="020B0503020204020204" pitchFamily="34" charset="-122"/>
                <a:ea typeface="微软雅黑" panose="020B0503020204020204" pitchFamily="34" charset="-122"/>
              </a:rPr>
              <a:t>61622.89</a:t>
            </a:r>
            <a:r>
              <a:rPr lang="zh-CN" altLang="en-US" dirty="0">
                <a:latin typeface="微软雅黑" panose="020B0503020204020204" pitchFamily="34" charset="-122"/>
                <a:ea typeface="微软雅黑" panose="020B0503020204020204" pitchFamily="34" charset="-122"/>
              </a:rPr>
              <a:t>亿美元，增长逾十二倍。</a:t>
            </a: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2001</a:t>
            </a:r>
            <a:r>
              <a:rPr lang="zh-CN" altLang="en-US" dirty="0">
                <a:latin typeface="微软雅黑" panose="020B0503020204020204" pitchFamily="34" charset="-122"/>
                <a:ea typeface="微软雅黑" panose="020B0503020204020204" pitchFamily="34" charset="-122"/>
              </a:rPr>
              <a:t>年加入世界贸易组织后，进出口额连续多年保持两位数增长；</a:t>
            </a: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2008</a:t>
            </a:r>
            <a:r>
              <a:rPr lang="zh-CN" altLang="en-US" dirty="0">
                <a:latin typeface="微软雅黑" panose="020B0503020204020204" pitchFamily="34" charset="-122"/>
                <a:ea typeface="微软雅黑" panose="020B0503020204020204" pitchFamily="34" charset="-122"/>
              </a:rPr>
              <a:t>年全球金融危机，</a:t>
            </a:r>
            <a:r>
              <a:rPr lang="en-US" altLang="zh-CN" dirty="0">
                <a:latin typeface="微软雅黑" panose="020B0503020204020204" pitchFamily="34" charset="-122"/>
                <a:ea typeface="微软雅黑" panose="020B0503020204020204" pitchFamily="34" charset="-122"/>
              </a:rPr>
              <a:t>2009</a:t>
            </a:r>
            <a:r>
              <a:rPr lang="zh-CN" altLang="en-US" dirty="0">
                <a:latin typeface="微软雅黑" panose="020B0503020204020204" pitchFamily="34" charset="-122"/>
                <a:ea typeface="微软雅黑" panose="020B0503020204020204" pitchFamily="34" charset="-122"/>
              </a:rPr>
              <a:t>年进出口额同比下降</a:t>
            </a:r>
            <a:r>
              <a:rPr lang="en-US" altLang="zh-CN" dirty="0">
                <a:latin typeface="微软雅黑" panose="020B0503020204020204" pitchFamily="34" charset="-122"/>
                <a:ea typeface="微软雅黑" panose="020B0503020204020204" pitchFamily="34" charset="-122"/>
              </a:rPr>
              <a:t>13.88%</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2015—2016</a:t>
            </a:r>
            <a:r>
              <a:rPr lang="zh-CN" altLang="en-US" dirty="0">
                <a:latin typeface="微软雅黑" panose="020B0503020204020204" pitchFamily="34" charset="-122"/>
                <a:ea typeface="微软雅黑" panose="020B0503020204020204" pitchFamily="34" charset="-122"/>
              </a:rPr>
              <a:t>年期间受全球需求疲软及国内结构调整影响，进出口再次出现下滑，进出口再次出现下滑；</a:t>
            </a: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2022</a:t>
            </a:r>
            <a:r>
              <a:rPr lang="zh-CN" altLang="en-US" dirty="0">
                <a:latin typeface="微软雅黑" panose="020B0503020204020204" pitchFamily="34" charset="-122"/>
                <a:ea typeface="微软雅黑" panose="020B0503020204020204" pitchFamily="34" charset="-122"/>
              </a:rPr>
              <a:t>年至</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年增速趋缓，呈现稳中有升的态势。</a:t>
            </a:r>
          </a:p>
        </p:txBody>
      </p:sp>
      <p:sp>
        <p:nvSpPr>
          <p:cNvPr id="5" name="文本框 4">
            <a:extLst>
              <a:ext uri="{FF2B5EF4-FFF2-40B4-BE49-F238E27FC236}">
                <a16:creationId xmlns:a16="http://schemas.microsoft.com/office/drawing/2014/main" id="{08545F51-F97C-AA0C-1050-4FB788EA5B29}"/>
              </a:ext>
            </a:extLst>
          </p:cNvPr>
          <p:cNvSpPr txBox="1"/>
          <p:nvPr/>
        </p:nvSpPr>
        <p:spPr>
          <a:xfrm>
            <a:off x="311150" y="342900"/>
            <a:ext cx="6375400" cy="46166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中国对外贸易的结构变化：</a:t>
            </a:r>
            <a:r>
              <a:rPr lang="en-US" altLang="zh-CN" sz="2400" b="1" dirty="0">
                <a:solidFill>
                  <a:srgbClr val="C00000"/>
                </a:solidFill>
                <a:latin typeface="微软雅黑" panose="020B0503020204020204" pitchFamily="34" charset="-122"/>
                <a:ea typeface="微软雅黑" panose="020B0503020204020204" pitchFamily="34" charset="-122"/>
              </a:rPr>
              <a:t>2000-2024</a:t>
            </a:r>
            <a:r>
              <a:rPr lang="zh-CN" altLang="en-US" sz="2400" b="1" dirty="0">
                <a:solidFill>
                  <a:srgbClr val="C00000"/>
                </a:solidFill>
                <a:latin typeface="微软雅黑" panose="020B0503020204020204" pitchFamily="34" charset="-122"/>
                <a:ea typeface="微软雅黑" panose="020B0503020204020204" pitchFamily="34" charset="-122"/>
              </a:rPr>
              <a:t>年</a:t>
            </a:r>
          </a:p>
        </p:txBody>
      </p:sp>
      <p:sp>
        <p:nvSpPr>
          <p:cNvPr id="14" name="文本框 13">
            <a:extLst>
              <a:ext uri="{FF2B5EF4-FFF2-40B4-BE49-F238E27FC236}">
                <a16:creationId xmlns:a16="http://schemas.microsoft.com/office/drawing/2014/main" id="{947BBAC2-1E9D-0F71-DBD8-0B99A7B49C6A}"/>
              </a:ext>
            </a:extLst>
          </p:cNvPr>
          <p:cNvSpPr txBox="1"/>
          <p:nvPr/>
        </p:nvSpPr>
        <p:spPr>
          <a:xfrm>
            <a:off x="5753100" y="5823346"/>
            <a:ext cx="5480050" cy="369332"/>
          </a:xfrm>
          <a:prstGeom prst="rect">
            <a:avLst/>
          </a:prstGeom>
          <a:noFill/>
        </p:spPr>
        <p:txBody>
          <a:bodyPr wrap="square" rtlCol="0">
            <a:spAutoFit/>
          </a:bodyPr>
          <a:lstStyle/>
          <a:p>
            <a:pPr algn="ctr"/>
            <a:r>
              <a:rPr lang="zh-CN" altLang="en-US" b="1">
                <a:latin typeface="微软雅黑" panose="020B0503020204020204" pitchFamily="34" charset="-122"/>
                <a:ea typeface="微软雅黑" panose="020B0503020204020204" pitchFamily="34" charset="-122"/>
              </a:rPr>
              <a:t>图</a:t>
            </a:r>
            <a:r>
              <a:rPr lang="en-US" altLang="zh-CN" b="1">
                <a:latin typeface="微软雅黑" panose="020B0503020204020204" pitchFamily="34" charset="-122"/>
                <a:ea typeface="微软雅黑" panose="020B0503020204020204" pitchFamily="34" charset="-122"/>
              </a:rPr>
              <a:t>1 </a:t>
            </a:r>
            <a:r>
              <a:rPr lang="zh-CN" altLang="en-US" b="1">
                <a:latin typeface="微软雅黑" panose="020B0503020204020204" pitchFamily="34" charset="-122"/>
                <a:ea typeface="微软雅黑" panose="020B0503020204020204" pitchFamily="34" charset="-122"/>
              </a:rPr>
              <a:t>中国历年对外贸易的金额变化（单位：亿美元）</a:t>
            </a:r>
            <a:endParaRPr lang="zh-CN" altLang="en-US"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01779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F466D-C7D3-D0CE-6B6B-340798FE6C8F}"/>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AE3BE012-9F8E-826A-D77B-CF0FFBA943AF}"/>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77C42698-CC78-09C4-6F2D-36D1DF67DFA9}"/>
              </a:ext>
            </a:extLst>
          </p:cNvPr>
          <p:cNvSpPr txBox="1"/>
          <p:nvPr/>
        </p:nvSpPr>
        <p:spPr>
          <a:xfrm>
            <a:off x="369167" y="844255"/>
            <a:ext cx="11529184" cy="499432"/>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cs typeface="Times New Roman" panose="02020603050405020304" pitchFamily="18" charset="0"/>
                <a:hlinkClick r:id="rId4"/>
              </a:rPr>
              <a:t>从沃尔玛 </a:t>
            </a:r>
            <a:r>
              <a:rPr lang="en-US" altLang="zh-CN" sz="2000" b="1" dirty="0">
                <a:latin typeface="Times New Roman" panose="02020603050405020304" pitchFamily="18" charset="0"/>
                <a:cs typeface="Times New Roman" panose="02020603050405020304" pitchFamily="18" charset="0"/>
                <a:hlinkClick r:id="rId4"/>
              </a:rPr>
              <a:t>×OpenAI </a:t>
            </a:r>
            <a:r>
              <a:rPr lang="zh-CN" altLang="en-US" sz="2000" b="1" dirty="0">
                <a:latin typeface="Times New Roman" panose="02020603050405020304" pitchFamily="18" charset="0"/>
                <a:cs typeface="Times New Roman" panose="02020603050405020304" pitchFamily="18" charset="0"/>
                <a:hlinkClick r:id="rId4"/>
              </a:rPr>
              <a:t>合作看实体零售的突破创新</a:t>
            </a:r>
            <a:endParaRPr lang="en-US" altLang="zh-CN" sz="2000" b="1" dirty="0">
              <a:effectLst/>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C267600-76AB-09FA-60DA-75D12F06F60E}"/>
              </a:ext>
            </a:extLst>
          </p:cNvPr>
          <p:cNvSpPr txBox="1"/>
          <p:nvPr/>
        </p:nvSpPr>
        <p:spPr>
          <a:xfrm>
            <a:off x="369167" y="1582340"/>
            <a:ext cx="5128522" cy="4524315"/>
          </a:xfrm>
          <a:prstGeom prst="rect">
            <a:avLst/>
          </a:prstGeom>
          <a:noFill/>
        </p:spPr>
        <p:txBody>
          <a:bodyPr wrap="square" rtlCol="0">
            <a:spAutoFit/>
          </a:bodyPr>
          <a:lstStyle/>
          <a:p>
            <a:pPr algn="just"/>
            <a:r>
              <a:rPr lang="zh-CN" altLang="en-US" b="1" dirty="0"/>
              <a:t>线上对话购物：</a:t>
            </a:r>
            <a:r>
              <a:rPr lang="zh-CN" altLang="en-US" dirty="0"/>
              <a:t>消费者通过 </a:t>
            </a:r>
            <a:r>
              <a:rPr lang="en-US" altLang="zh-CN" dirty="0"/>
              <a:t>ChatGPT </a:t>
            </a:r>
            <a:r>
              <a:rPr lang="zh-CN" altLang="en-US" dirty="0"/>
              <a:t>客户端，以自然语言描述需求即可完成购物，例如 “购买两包婴儿纸尿裤（</a:t>
            </a:r>
            <a:r>
              <a:rPr lang="en-US" altLang="zh-CN" dirty="0"/>
              <a:t>XL </a:t>
            </a:r>
            <a:r>
              <a:rPr lang="zh-CN" altLang="en-US" dirty="0"/>
              <a:t>码）和一桶儿童洗衣液，使用会员券，今天送到家”，</a:t>
            </a:r>
            <a:r>
              <a:rPr lang="en-US" altLang="zh-CN" dirty="0"/>
              <a:t>AI </a:t>
            </a:r>
            <a:r>
              <a:rPr lang="zh-CN" altLang="en-US" dirty="0"/>
              <a:t>将自动完成商品匹配、优惠券核销、订单生成与支付授权。</a:t>
            </a:r>
            <a:endParaRPr lang="en-US" altLang="zh-CN" dirty="0"/>
          </a:p>
          <a:p>
            <a:pPr algn="just"/>
            <a:endParaRPr lang="en-US" altLang="zh-CN" dirty="0"/>
          </a:p>
          <a:p>
            <a:pPr algn="just"/>
            <a:r>
              <a:rPr lang="zh-CN" altLang="en-US" b="1" dirty="0"/>
              <a:t>线下门店智能交互：</a:t>
            </a:r>
            <a:r>
              <a:rPr lang="zh-CN" altLang="en-US" dirty="0"/>
              <a:t>沃尔玛计划在门店部署搭载该系统的智能终端，消费者可通过语音指令查询商品位置、比价、预约提货，甚至直接完成结算，缓解高峰期排队压力。</a:t>
            </a:r>
            <a:endParaRPr lang="en-US" altLang="zh-CN" dirty="0"/>
          </a:p>
          <a:p>
            <a:pPr algn="just"/>
            <a:endParaRPr lang="en-US" altLang="zh-CN" dirty="0"/>
          </a:p>
          <a:p>
            <a:pPr algn="just"/>
            <a:r>
              <a:rPr lang="zh-CN" altLang="en-US" b="1" dirty="0"/>
              <a:t>智能设备联动：</a:t>
            </a:r>
            <a:r>
              <a:rPr lang="zh-CN" altLang="en-US" dirty="0"/>
              <a:t>与智能冰箱、智能家居助手等终端集成，实现 “需求触发即购物” 的无感体验。例如用户发现冰箱内鸡蛋短缺时，只需对智能冰箱说 “帮我补货鸡蛋”，内置的 </a:t>
            </a:r>
            <a:r>
              <a:rPr lang="en-US" altLang="zh-CN" dirty="0"/>
              <a:t>AI </a:t>
            </a:r>
            <a:r>
              <a:rPr lang="zh-CN" altLang="en-US" dirty="0"/>
              <a:t>智能体即可自动完成下单与配送安排。</a:t>
            </a:r>
          </a:p>
        </p:txBody>
      </p:sp>
      <p:pic>
        <p:nvPicPr>
          <p:cNvPr id="5122" name="Picture 2" descr="图片">
            <a:extLst>
              <a:ext uri="{FF2B5EF4-FFF2-40B4-BE49-F238E27FC236}">
                <a16:creationId xmlns:a16="http://schemas.microsoft.com/office/drawing/2014/main" id="{A9EB551F-E80F-7A86-C4D4-E47738E0A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025" y="1930401"/>
            <a:ext cx="5947125" cy="33452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43762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00E55-3DD2-BC20-945A-EFAB6605AC16}"/>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A519F192-7077-3732-1F5F-E68AC9E64FBC}"/>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0145D7BB-3891-AF57-CC70-E25BE3211092}"/>
              </a:ext>
            </a:extLst>
          </p:cNvPr>
          <p:cNvSpPr txBox="1"/>
          <p:nvPr/>
        </p:nvSpPr>
        <p:spPr>
          <a:xfrm>
            <a:off x="369167" y="844255"/>
            <a:ext cx="11529184" cy="499432"/>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cs typeface="Times New Roman" panose="02020603050405020304" pitchFamily="18" charset="0"/>
                <a:hlinkClick r:id="rId4"/>
              </a:rPr>
              <a:t>从沃尔玛 </a:t>
            </a:r>
            <a:r>
              <a:rPr lang="en-US" altLang="zh-CN" sz="2000" b="1" dirty="0">
                <a:latin typeface="Times New Roman" panose="02020603050405020304" pitchFamily="18" charset="0"/>
                <a:cs typeface="Times New Roman" panose="02020603050405020304" pitchFamily="18" charset="0"/>
                <a:hlinkClick r:id="rId4"/>
              </a:rPr>
              <a:t>×OpenAI </a:t>
            </a:r>
            <a:r>
              <a:rPr lang="zh-CN" altLang="en-US" sz="2000" b="1" dirty="0">
                <a:latin typeface="Times New Roman" panose="02020603050405020304" pitchFamily="18" charset="0"/>
                <a:cs typeface="Times New Roman" panose="02020603050405020304" pitchFamily="18" charset="0"/>
                <a:hlinkClick r:id="rId4"/>
              </a:rPr>
              <a:t>合作看实体零售的突破创新</a:t>
            </a:r>
            <a:endParaRPr lang="en-US" altLang="zh-CN" sz="2000" b="1" dirty="0">
              <a:effectLst/>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82C65E0-B884-7444-6479-CA63AD2A68DB}"/>
              </a:ext>
            </a:extLst>
          </p:cNvPr>
          <p:cNvSpPr txBox="1"/>
          <p:nvPr/>
        </p:nvSpPr>
        <p:spPr>
          <a:xfrm>
            <a:off x="369167" y="1490007"/>
            <a:ext cx="5128522" cy="369332"/>
          </a:xfrm>
          <a:prstGeom prst="rect">
            <a:avLst/>
          </a:prstGeom>
          <a:noFill/>
        </p:spPr>
        <p:txBody>
          <a:bodyPr wrap="square" rtlCol="0">
            <a:spAutoFit/>
          </a:bodyPr>
          <a:lstStyle/>
          <a:p>
            <a:pPr algn="just"/>
            <a:r>
              <a:rPr lang="en-US" altLang="zh-CN" b="1" dirty="0"/>
              <a:t>AI </a:t>
            </a:r>
            <a:r>
              <a:rPr lang="zh-CN" altLang="en-US" b="1" dirty="0"/>
              <a:t>智能体如何重塑购物全链路？</a:t>
            </a:r>
            <a:endParaRPr lang="zh-CN" altLang="en-US" dirty="0"/>
          </a:p>
        </p:txBody>
      </p:sp>
      <p:sp>
        <p:nvSpPr>
          <p:cNvPr id="2" name="文本框 1">
            <a:extLst>
              <a:ext uri="{FF2B5EF4-FFF2-40B4-BE49-F238E27FC236}">
                <a16:creationId xmlns:a16="http://schemas.microsoft.com/office/drawing/2014/main" id="{AA58E6F6-9880-3A57-400C-67BC0B8E3ECA}"/>
              </a:ext>
            </a:extLst>
          </p:cNvPr>
          <p:cNvSpPr txBox="1"/>
          <p:nvPr/>
        </p:nvSpPr>
        <p:spPr>
          <a:xfrm>
            <a:off x="438149" y="1942159"/>
            <a:ext cx="11460201" cy="4247317"/>
          </a:xfrm>
          <a:prstGeom prst="rect">
            <a:avLst/>
          </a:prstGeom>
          <a:noFill/>
        </p:spPr>
        <p:txBody>
          <a:bodyPr wrap="square" rtlCol="0">
            <a:spAutoFit/>
          </a:bodyPr>
          <a:lstStyle/>
          <a:p>
            <a:r>
              <a:rPr lang="en-US" altLang="zh-CN" b="1" dirty="0"/>
              <a:t>1</a:t>
            </a:r>
            <a:r>
              <a:rPr lang="zh-CN" altLang="en-US" b="1" dirty="0"/>
              <a:t>、从 “搜索驱动” 到 “意图驱动”：消费决策的范式转移</a:t>
            </a:r>
            <a:endParaRPr lang="en-US" altLang="zh-CN" b="1" dirty="0"/>
          </a:p>
          <a:p>
            <a:r>
              <a:rPr lang="zh-CN" altLang="en-US" dirty="0"/>
              <a:t>消费者无需明确具体商品，只需表达需求场景或核心诉求，</a:t>
            </a:r>
            <a:r>
              <a:rPr lang="en-US" altLang="zh-CN" dirty="0"/>
              <a:t>AI </a:t>
            </a:r>
            <a:r>
              <a:rPr lang="zh-CN" altLang="en-US" dirty="0"/>
              <a:t>即可通过深度理解与自主决策，完成从需求到交易的全流程落地。这种范式转移体现在三个核心层面：</a:t>
            </a:r>
            <a:endParaRPr lang="en-US" altLang="zh-CN" dirty="0"/>
          </a:p>
          <a:p>
            <a:endParaRPr lang="en-US" altLang="zh-CN" dirty="0"/>
          </a:p>
          <a:p>
            <a:r>
              <a:rPr lang="zh-CN" altLang="en-US" b="1" dirty="0"/>
              <a:t>需求表达的自由化：</a:t>
            </a:r>
            <a:r>
              <a:rPr lang="zh-CN" altLang="en-US" dirty="0"/>
              <a:t>消费者可采用口语化、场景化的表达替代精准关键词，例如用 “适合海边婚礼的蓝色连衣裙，显瘦款，预算 </a:t>
            </a:r>
            <a:r>
              <a:rPr lang="en-US" altLang="zh-CN" dirty="0"/>
              <a:t>1500 </a:t>
            </a:r>
            <a:r>
              <a:rPr lang="zh-CN" altLang="en-US" dirty="0"/>
              <a:t>元以内” 替代 “蓝色 连衣裙 显瘦 </a:t>
            </a:r>
            <a:r>
              <a:rPr lang="en-US" altLang="zh-CN" dirty="0"/>
              <a:t>1500 </a:t>
            </a:r>
            <a:r>
              <a:rPr lang="zh-CN" altLang="en-US" dirty="0"/>
              <a:t>元”，</a:t>
            </a:r>
            <a:r>
              <a:rPr lang="en-US" altLang="zh-CN" dirty="0"/>
              <a:t>AI </a:t>
            </a:r>
            <a:r>
              <a:rPr lang="zh-CN" altLang="en-US" dirty="0"/>
              <a:t>通过自然语言处理技术解析核心需求，匹配最优商品。</a:t>
            </a:r>
            <a:endParaRPr lang="en-US" altLang="zh-CN" dirty="0"/>
          </a:p>
          <a:p>
            <a:endParaRPr lang="en-US" altLang="zh-CN" b="1" dirty="0"/>
          </a:p>
          <a:p>
            <a:r>
              <a:rPr lang="zh-CN" altLang="en-US" b="1" dirty="0"/>
              <a:t>决策过程的智能化：</a:t>
            </a:r>
            <a:r>
              <a:rPr lang="en-US" altLang="zh-CN" dirty="0"/>
              <a:t>AI </a:t>
            </a:r>
            <a:r>
              <a:rPr lang="zh-CN" altLang="en-US" dirty="0"/>
              <a:t>不仅提供商品推荐，还能基于用户历史偏好、场景需求与实时数据（如库存、促销、配送时效）进行综合决策，例如自动推荐搭配商品、选择最优配送时间、核销可用优惠券，将消费者从繁琐的决策中解放出来。</a:t>
            </a:r>
            <a:endParaRPr lang="en-US" altLang="zh-CN" dirty="0"/>
          </a:p>
          <a:p>
            <a:endParaRPr lang="en-US" altLang="zh-CN" b="1" dirty="0"/>
          </a:p>
          <a:p>
            <a:r>
              <a:rPr lang="zh-CN" altLang="en-US" b="1" dirty="0"/>
              <a:t>交易流程的极简化：</a:t>
            </a:r>
            <a:r>
              <a:rPr lang="zh-CN" altLang="en-US" dirty="0"/>
              <a:t>通过 “对话 </a:t>
            </a:r>
            <a:r>
              <a:rPr lang="en-US" altLang="zh-CN" dirty="0"/>
              <a:t>- </a:t>
            </a:r>
            <a:r>
              <a:rPr lang="zh-CN" altLang="en-US" dirty="0"/>
              <a:t>确认 </a:t>
            </a:r>
            <a:r>
              <a:rPr lang="en-US" altLang="zh-CN" dirty="0"/>
              <a:t>- </a:t>
            </a:r>
            <a:r>
              <a:rPr lang="zh-CN" altLang="en-US" dirty="0"/>
              <a:t>成交” 的三步式流程，省去传统电商的搜索、筛选、跳转、填写信息等多个环节，将单次购物的操作步骤从平均 </a:t>
            </a:r>
            <a:r>
              <a:rPr lang="en-US" altLang="zh-CN" dirty="0"/>
              <a:t>12 </a:t>
            </a:r>
            <a:r>
              <a:rPr lang="zh-CN" altLang="en-US" dirty="0"/>
              <a:t>步压缩至 </a:t>
            </a:r>
            <a:r>
              <a:rPr lang="en-US" altLang="zh-CN" dirty="0"/>
              <a:t>3 </a:t>
            </a:r>
            <a:r>
              <a:rPr lang="zh-CN" altLang="en-US" dirty="0"/>
              <a:t>步以内，交易完成时间从平均 </a:t>
            </a:r>
            <a:r>
              <a:rPr lang="en-US" altLang="zh-CN" dirty="0"/>
              <a:t>5 </a:t>
            </a:r>
            <a:r>
              <a:rPr lang="zh-CN" altLang="en-US" dirty="0"/>
              <a:t>分钟缩短至 </a:t>
            </a:r>
            <a:r>
              <a:rPr lang="en-US" altLang="zh-CN" dirty="0"/>
              <a:t>30 </a:t>
            </a:r>
            <a:r>
              <a:rPr lang="zh-CN" altLang="en-US" dirty="0"/>
              <a:t>秒左右。</a:t>
            </a:r>
          </a:p>
        </p:txBody>
      </p:sp>
    </p:spTree>
    <p:custDataLst>
      <p:tags r:id="rId1"/>
    </p:custDataLst>
    <p:extLst>
      <p:ext uri="{BB962C8B-B14F-4D97-AF65-F5344CB8AC3E}">
        <p14:creationId xmlns:p14="http://schemas.microsoft.com/office/powerpoint/2010/main" val="1857128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506E7-D98D-4BF0-AEAC-2358E0941F95}"/>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6478C894-8F1A-5F4A-3C91-228C77ECC723}"/>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5A0C528-A49F-714C-5BD5-C276AAA2D135}"/>
              </a:ext>
            </a:extLst>
          </p:cNvPr>
          <p:cNvSpPr txBox="1"/>
          <p:nvPr/>
        </p:nvSpPr>
        <p:spPr>
          <a:xfrm>
            <a:off x="369167" y="844255"/>
            <a:ext cx="11529184" cy="499432"/>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cs typeface="Times New Roman" panose="02020603050405020304" pitchFamily="18" charset="0"/>
                <a:hlinkClick r:id="rId4"/>
              </a:rPr>
              <a:t>从沃尔玛 </a:t>
            </a:r>
            <a:r>
              <a:rPr lang="en-US" altLang="zh-CN" sz="2000" b="1" dirty="0">
                <a:latin typeface="Times New Roman" panose="02020603050405020304" pitchFamily="18" charset="0"/>
                <a:cs typeface="Times New Roman" panose="02020603050405020304" pitchFamily="18" charset="0"/>
                <a:hlinkClick r:id="rId4"/>
              </a:rPr>
              <a:t>×OpenAI </a:t>
            </a:r>
            <a:r>
              <a:rPr lang="zh-CN" altLang="en-US" sz="2000" b="1" dirty="0">
                <a:latin typeface="Times New Roman" panose="02020603050405020304" pitchFamily="18" charset="0"/>
                <a:cs typeface="Times New Roman" panose="02020603050405020304" pitchFamily="18" charset="0"/>
                <a:hlinkClick r:id="rId4"/>
              </a:rPr>
              <a:t>合作看实体零售的突破创新</a:t>
            </a:r>
            <a:endParaRPr lang="en-US" altLang="zh-CN" sz="2000" b="1" dirty="0">
              <a:effectLst/>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9ABC336-BF12-C6BC-E9A8-ECCBCA7363DD}"/>
              </a:ext>
            </a:extLst>
          </p:cNvPr>
          <p:cNvSpPr txBox="1"/>
          <p:nvPr/>
        </p:nvSpPr>
        <p:spPr>
          <a:xfrm>
            <a:off x="369167" y="1490007"/>
            <a:ext cx="5128522" cy="369332"/>
          </a:xfrm>
          <a:prstGeom prst="rect">
            <a:avLst/>
          </a:prstGeom>
          <a:noFill/>
        </p:spPr>
        <p:txBody>
          <a:bodyPr wrap="square" rtlCol="0">
            <a:spAutoFit/>
          </a:bodyPr>
          <a:lstStyle/>
          <a:p>
            <a:pPr algn="just"/>
            <a:r>
              <a:rPr lang="en-US" altLang="zh-CN" b="1" dirty="0"/>
              <a:t>AI </a:t>
            </a:r>
            <a:r>
              <a:rPr lang="zh-CN" altLang="en-US" b="1" dirty="0"/>
              <a:t>智能体如何重塑购物全链路？</a:t>
            </a:r>
            <a:endParaRPr lang="zh-CN" altLang="en-US" dirty="0"/>
          </a:p>
        </p:txBody>
      </p:sp>
      <p:sp>
        <p:nvSpPr>
          <p:cNvPr id="2" name="文本框 1">
            <a:extLst>
              <a:ext uri="{FF2B5EF4-FFF2-40B4-BE49-F238E27FC236}">
                <a16:creationId xmlns:a16="http://schemas.microsoft.com/office/drawing/2014/main" id="{3DC6A7BC-67CD-1DEB-B1E6-1EECDD9DC4B0}"/>
              </a:ext>
            </a:extLst>
          </p:cNvPr>
          <p:cNvSpPr txBox="1"/>
          <p:nvPr/>
        </p:nvSpPr>
        <p:spPr>
          <a:xfrm>
            <a:off x="438149" y="1942159"/>
            <a:ext cx="11460201" cy="4524315"/>
          </a:xfrm>
          <a:prstGeom prst="rect">
            <a:avLst/>
          </a:prstGeom>
          <a:noFill/>
        </p:spPr>
        <p:txBody>
          <a:bodyPr wrap="square" rtlCol="0">
            <a:spAutoFit/>
          </a:bodyPr>
          <a:lstStyle/>
          <a:p>
            <a:r>
              <a:rPr lang="en-US" altLang="zh-CN" b="1" dirty="0"/>
              <a:t>2</a:t>
            </a:r>
            <a:r>
              <a:rPr lang="zh-CN" altLang="en-US" b="1" dirty="0"/>
              <a:t>、从 “环节割裂” 到 “履约闭环”：供应链的协同革命</a:t>
            </a:r>
            <a:endParaRPr lang="en-US" altLang="zh-CN" b="1" dirty="0"/>
          </a:p>
          <a:p>
            <a:endParaRPr lang="en-US" altLang="zh-CN" b="1" dirty="0"/>
          </a:p>
          <a:p>
            <a:r>
              <a:rPr lang="en-US" altLang="zh-CN" dirty="0"/>
              <a:t>AI </a:t>
            </a:r>
            <a:r>
              <a:rPr lang="zh-CN" altLang="en-US" dirty="0"/>
              <a:t>智能体通过 “意图识别 </a:t>
            </a:r>
            <a:r>
              <a:rPr lang="en-US" altLang="zh-CN" dirty="0"/>
              <a:t>- </a:t>
            </a:r>
            <a:r>
              <a:rPr lang="zh-CN" altLang="en-US" dirty="0"/>
              <a:t>履约闭环” 的构建，实现了消费端与供应链的深度协同，其核心在于建立了 “需求 </a:t>
            </a:r>
            <a:r>
              <a:rPr lang="en-US" altLang="zh-CN" dirty="0"/>
              <a:t>- </a:t>
            </a:r>
            <a:r>
              <a:rPr lang="zh-CN" altLang="en-US" dirty="0"/>
              <a:t>供给 </a:t>
            </a:r>
            <a:r>
              <a:rPr lang="en-US" altLang="zh-CN" dirty="0"/>
              <a:t>- </a:t>
            </a:r>
            <a:r>
              <a:rPr lang="zh-CN" altLang="en-US" dirty="0"/>
              <a:t>交付” 的实时响应机制：</a:t>
            </a:r>
            <a:endParaRPr lang="en-US" altLang="zh-CN" dirty="0"/>
          </a:p>
          <a:p>
            <a:endParaRPr lang="en-US" altLang="zh-CN" b="1" dirty="0"/>
          </a:p>
          <a:p>
            <a:r>
              <a:rPr lang="zh-CN" altLang="en-US" b="1" dirty="0"/>
              <a:t>需求预测的精准化：</a:t>
            </a:r>
            <a:r>
              <a:rPr lang="en-US" altLang="zh-CN" dirty="0"/>
              <a:t>AI </a:t>
            </a:r>
            <a:r>
              <a:rPr lang="zh-CN" altLang="en-US" dirty="0"/>
              <a:t>智能体不仅能响应即时需求，还能通过分析用户历史行为、对话内容、场景特征等数据，主动预测潜在需求。例如基于用户的购买频率预测纸尿裤的补货时间，基于季节变化推荐应季商品，提前将商品调配至前置仓，缩短配送时效。</a:t>
            </a:r>
            <a:endParaRPr lang="en-US" altLang="zh-CN" dirty="0"/>
          </a:p>
          <a:p>
            <a:endParaRPr lang="en-US" altLang="zh-CN" dirty="0"/>
          </a:p>
          <a:p>
            <a:r>
              <a:rPr lang="zh-CN" altLang="en-US" b="1" dirty="0"/>
              <a:t>库存管理的动态化：</a:t>
            </a:r>
            <a:r>
              <a:rPr lang="zh-CN" altLang="en-US" dirty="0"/>
              <a:t>消费端的实时需求数据通过 </a:t>
            </a:r>
            <a:r>
              <a:rPr lang="en-US" altLang="zh-CN" dirty="0"/>
              <a:t>AI </a:t>
            </a:r>
            <a:r>
              <a:rPr lang="zh-CN" altLang="en-US" dirty="0"/>
              <a:t>系统同步至供应链，实现库存的动态调整与优化。当某一商品的下单量激增时，</a:t>
            </a:r>
            <a:r>
              <a:rPr lang="en-US" altLang="zh-CN" dirty="0"/>
              <a:t>AI </a:t>
            </a:r>
            <a:r>
              <a:rPr lang="zh-CN" altLang="en-US" dirty="0"/>
              <a:t>可自动触发补货指令，避免缺货；当商品滞销时，及时调整促销策略，降低库存积压风险。数据显示，采用 </a:t>
            </a:r>
            <a:r>
              <a:rPr lang="en-US" altLang="zh-CN" dirty="0"/>
              <a:t>AI </a:t>
            </a:r>
            <a:r>
              <a:rPr lang="zh-CN" altLang="en-US" dirty="0"/>
              <a:t>智能体进行库存管理的零售企业，库存周转效率可提升 </a:t>
            </a:r>
            <a:r>
              <a:rPr lang="en-US" altLang="zh-CN" dirty="0"/>
              <a:t>18% </a:t>
            </a:r>
            <a:r>
              <a:rPr lang="zh-CN" altLang="en-US" dirty="0"/>
              <a:t>以上，缺货率降低 </a:t>
            </a:r>
            <a:r>
              <a:rPr lang="en-US" altLang="zh-CN" dirty="0"/>
              <a:t>25% </a:t>
            </a:r>
            <a:r>
              <a:rPr lang="zh-CN" altLang="en-US" dirty="0"/>
              <a:t>左右。</a:t>
            </a:r>
            <a:endParaRPr lang="en-US" altLang="zh-CN" dirty="0"/>
          </a:p>
          <a:p>
            <a:endParaRPr lang="en-US" altLang="zh-CN" dirty="0"/>
          </a:p>
          <a:p>
            <a:r>
              <a:rPr lang="zh-CN" altLang="en-US" b="1" dirty="0"/>
              <a:t>履约服务的个性化：</a:t>
            </a:r>
            <a:r>
              <a:rPr lang="en-US" altLang="zh-CN" dirty="0"/>
              <a:t>AI </a:t>
            </a:r>
            <a:r>
              <a:rPr lang="zh-CN" altLang="en-US" dirty="0"/>
              <a:t>智能体可根据用户的需求场景与偏好，优化履约方案。例如为紧急需求推荐 “小时达” 服务，为预算敏感型用户选择性价比更高的配送方式，为家庭用户协调配送时间至方便收货的时段，实现 “千人千面” 的履约体验。</a:t>
            </a:r>
          </a:p>
        </p:txBody>
      </p:sp>
    </p:spTree>
    <p:custDataLst>
      <p:tags r:id="rId1"/>
    </p:custDataLst>
    <p:extLst>
      <p:ext uri="{BB962C8B-B14F-4D97-AF65-F5344CB8AC3E}">
        <p14:creationId xmlns:p14="http://schemas.microsoft.com/office/powerpoint/2010/main" val="2337848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6FB41-3338-09DD-FDD0-A663219B08BE}"/>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16631118-D5DD-3E1A-E152-59033BF46A96}"/>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D75FF5D0-5B62-1383-B457-AAC79B779971}"/>
              </a:ext>
            </a:extLst>
          </p:cNvPr>
          <p:cNvSpPr txBox="1"/>
          <p:nvPr/>
        </p:nvSpPr>
        <p:spPr>
          <a:xfrm>
            <a:off x="369167" y="844255"/>
            <a:ext cx="11529184" cy="499432"/>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cs typeface="Times New Roman" panose="02020603050405020304" pitchFamily="18" charset="0"/>
                <a:hlinkClick r:id="rId4"/>
              </a:rPr>
              <a:t>从沃尔玛 </a:t>
            </a:r>
            <a:r>
              <a:rPr lang="en-US" altLang="zh-CN" sz="2000" b="1" dirty="0">
                <a:latin typeface="Times New Roman" panose="02020603050405020304" pitchFamily="18" charset="0"/>
                <a:cs typeface="Times New Roman" panose="02020603050405020304" pitchFamily="18" charset="0"/>
                <a:hlinkClick r:id="rId4"/>
              </a:rPr>
              <a:t>×OpenAI </a:t>
            </a:r>
            <a:r>
              <a:rPr lang="zh-CN" altLang="en-US" sz="2000" b="1" dirty="0">
                <a:latin typeface="Times New Roman" panose="02020603050405020304" pitchFamily="18" charset="0"/>
                <a:cs typeface="Times New Roman" panose="02020603050405020304" pitchFamily="18" charset="0"/>
                <a:hlinkClick r:id="rId4"/>
              </a:rPr>
              <a:t>合作看实体零售的突破创新</a:t>
            </a:r>
            <a:endParaRPr lang="en-US" altLang="zh-CN" sz="2000" b="1" dirty="0">
              <a:effectLst/>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BF3F67FC-79D0-0C3D-56D5-CBC00CC65752}"/>
              </a:ext>
            </a:extLst>
          </p:cNvPr>
          <p:cNvSpPr txBox="1"/>
          <p:nvPr/>
        </p:nvSpPr>
        <p:spPr>
          <a:xfrm>
            <a:off x="369167" y="1490007"/>
            <a:ext cx="5128522" cy="369332"/>
          </a:xfrm>
          <a:prstGeom prst="rect">
            <a:avLst/>
          </a:prstGeom>
          <a:noFill/>
        </p:spPr>
        <p:txBody>
          <a:bodyPr wrap="square" rtlCol="0">
            <a:spAutoFit/>
          </a:bodyPr>
          <a:lstStyle/>
          <a:p>
            <a:pPr algn="just"/>
            <a:r>
              <a:rPr lang="en-US" altLang="zh-CN" b="1" dirty="0"/>
              <a:t>AI </a:t>
            </a:r>
            <a:r>
              <a:rPr lang="zh-CN" altLang="en-US" b="1" dirty="0"/>
              <a:t>智能体如何重塑购物全链路？</a:t>
            </a:r>
            <a:endParaRPr lang="zh-CN" altLang="en-US" dirty="0"/>
          </a:p>
        </p:txBody>
      </p:sp>
      <p:sp>
        <p:nvSpPr>
          <p:cNvPr id="2" name="文本框 1">
            <a:extLst>
              <a:ext uri="{FF2B5EF4-FFF2-40B4-BE49-F238E27FC236}">
                <a16:creationId xmlns:a16="http://schemas.microsoft.com/office/drawing/2014/main" id="{F849F04B-2E2E-B420-FE85-5C624EC1F0F1}"/>
              </a:ext>
            </a:extLst>
          </p:cNvPr>
          <p:cNvSpPr txBox="1"/>
          <p:nvPr/>
        </p:nvSpPr>
        <p:spPr>
          <a:xfrm>
            <a:off x="438149" y="1942159"/>
            <a:ext cx="11460201" cy="2585323"/>
          </a:xfrm>
          <a:prstGeom prst="rect">
            <a:avLst/>
          </a:prstGeom>
          <a:noFill/>
        </p:spPr>
        <p:txBody>
          <a:bodyPr wrap="square" rtlCol="0">
            <a:spAutoFit/>
          </a:bodyPr>
          <a:lstStyle/>
          <a:p>
            <a:r>
              <a:rPr lang="en-US" altLang="zh-CN" b="1" dirty="0"/>
              <a:t>3</a:t>
            </a:r>
            <a:r>
              <a:rPr lang="zh-CN" altLang="en-US" b="1" dirty="0"/>
              <a:t>、从 “被动响应” 到 “主动服务”：用户关系的深度重构</a:t>
            </a:r>
            <a:endParaRPr lang="en-US" altLang="zh-CN" b="1" dirty="0"/>
          </a:p>
          <a:p>
            <a:endParaRPr lang="en-US" altLang="zh-CN" b="1" dirty="0"/>
          </a:p>
          <a:p>
            <a:r>
              <a:rPr lang="zh-CN" altLang="en-US" b="1" dirty="0"/>
              <a:t>场景化的主动推荐：</a:t>
            </a:r>
            <a:r>
              <a:rPr lang="en-US" altLang="zh-CN" dirty="0"/>
              <a:t>AI </a:t>
            </a:r>
            <a:r>
              <a:rPr lang="zh-CN" altLang="en-US" dirty="0"/>
              <a:t>智能体通过分析用户的生活场景与潜在需求，主动提供个性化的解决方案。例如在用户提及 “下周要去露营” 时，主动推荐帐篷、睡袋、便携炊具等露营装备，并根据出行人数、预算、天气情况优化推荐组合；在流感高发季，向有老人和小孩的家庭推荐防护用品与常用药物。</a:t>
            </a:r>
            <a:endParaRPr lang="en-US" altLang="zh-CN" dirty="0"/>
          </a:p>
          <a:p>
            <a:endParaRPr lang="en-US" altLang="zh-CN" dirty="0"/>
          </a:p>
          <a:p>
            <a:r>
              <a:rPr lang="zh-CN" altLang="en-US" b="1" dirty="0"/>
              <a:t>全生命周期的服务跟进：</a:t>
            </a:r>
            <a:r>
              <a:rPr lang="en-US" altLang="zh-CN" dirty="0"/>
              <a:t>AI </a:t>
            </a:r>
            <a:r>
              <a:rPr lang="zh-CN" altLang="en-US" dirty="0"/>
              <a:t>智能体不仅关注单次交易的完成，更注重用户全生命周期的需求满足。例如用户购买家电后，主动推送使用指南与保养建议；商品快到保质期时，提醒食用或使用；售后服务需求产生时，第一时间响应并协调解决方案，将一次性购买转化为长期服务关系。</a:t>
            </a:r>
          </a:p>
        </p:txBody>
      </p:sp>
    </p:spTree>
    <p:custDataLst>
      <p:tags r:id="rId1"/>
    </p:custDataLst>
    <p:extLst>
      <p:ext uri="{BB962C8B-B14F-4D97-AF65-F5344CB8AC3E}">
        <p14:creationId xmlns:p14="http://schemas.microsoft.com/office/powerpoint/2010/main" val="302117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3" name="文本框 2">
            <a:extLst>
              <a:ext uri="{FF2B5EF4-FFF2-40B4-BE49-F238E27FC236}">
                <a16:creationId xmlns:a16="http://schemas.microsoft.com/office/drawing/2014/main" id="{22B0DBFA-B3B6-4AE1-A83F-3FA2D107C1FA}"/>
              </a:ext>
            </a:extLst>
          </p:cNvPr>
          <p:cNvSpPr txBox="1"/>
          <p:nvPr/>
        </p:nvSpPr>
        <p:spPr>
          <a:xfrm>
            <a:off x="928276" y="1488051"/>
            <a:ext cx="10780503" cy="3886577"/>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zh-CN" sz="1800" b="1" dirty="0">
                <a:effectLst/>
                <a:latin typeface="Times New Roman" panose="02020603050405020304" pitchFamily="18" charset="0"/>
                <a:ea typeface="Microsoft YaHei" panose="020B0503020204020204" pitchFamily="34" charset="-122"/>
                <a:cs typeface="Times New Roman" panose="02020603050405020304" pitchFamily="18" charset="0"/>
              </a:rPr>
              <a:t>服务贸易</a:t>
            </a:r>
            <a:r>
              <a:rPr lang="zh-CN" altLang="en-US" sz="1800" b="1"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是指从一个</a:t>
            </a:r>
            <a:r>
              <a:rPr lang="en-US"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世界贸易组织</a:t>
            </a:r>
            <a:r>
              <a:rPr lang="en-US"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成员境内向任一其他成员境内或者消费者提供服务，或者是由一个</a:t>
            </a:r>
            <a:r>
              <a:rPr lang="en-US"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世界贸易组织</a:t>
            </a:r>
            <a:r>
              <a:rPr lang="en-US"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成员的服务供应商通过在任一其他成员境内的商业或某一成员自然人存在的方式提供服务，包括知识产权、金融服务、旅游、教育、文化、运输、通信、健康、咨询等多种类型的服务</a:t>
            </a:r>
            <a:r>
              <a:rPr lang="zh-CN" altLang="en-US" sz="1800" dirty="0">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sz="18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200000"/>
              </a:lnSpc>
              <a:buFont typeface="Wingdings" panose="05000000000000000000" pitchFamily="2" charset="2"/>
              <a:buChar char="Ø"/>
            </a:pPr>
            <a:endParaRPr lang="en-US" altLang="zh-CN" sz="18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200000"/>
              </a:lnSpc>
              <a:buFont typeface="Wingdings" panose="05000000000000000000" pitchFamily="2" charset="2"/>
              <a:buChar char="Ø"/>
            </a:pP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鉴于</a:t>
            </a:r>
            <a:r>
              <a:rPr lang="zh-CN" altLang="zh-CN" sz="1800" b="1" dirty="0">
                <a:effectLst/>
                <a:latin typeface="Times New Roman" panose="02020603050405020304" pitchFamily="18" charset="0"/>
                <a:ea typeface="Microsoft YaHei" panose="020B0503020204020204" pitchFamily="34" charset="-122"/>
                <a:cs typeface="Times New Roman" panose="02020603050405020304" pitchFamily="18" charset="0"/>
              </a:rPr>
              <a:t>服务贸易的标的物往往是无形的</a:t>
            </a: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，且</a:t>
            </a:r>
            <a:r>
              <a:rPr lang="zh-CN" altLang="zh-CN" sz="1800" b="1" dirty="0">
                <a:effectLst/>
                <a:latin typeface="Times New Roman" panose="02020603050405020304" pitchFamily="18" charset="0"/>
                <a:ea typeface="Microsoft YaHei" panose="020B0503020204020204" pitchFamily="34" charset="-122"/>
                <a:cs typeface="Times New Roman" panose="02020603050405020304" pitchFamily="18" charset="0"/>
              </a:rPr>
              <a:t>消费过程通常伴随着生产过程</a:t>
            </a: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，人工智能发展对服务贸易的影响，除了有助于扩大服务贸易规模、提升服务贸易效率等作用之外，还具有不同于货物贸易的一些特有特征。</a:t>
            </a:r>
            <a:r>
              <a:rPr lang="zh-CN" altLang="zh-CN"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C4520507-B589-4F3F-A674-F787394CFCF3}"/>
              </a:ext>
            </a:extLst>
          </p:cNvPr>
          <p:cNvSpPr txBox="1"/>
          <p:nvPr/>
        </p:nvSpPr>
        <p:spPr>
          <a:xfrm>
            <a:off x="369168" y="1051092"/>
            <a:ext cx="5554554" cy="461665"/>
          </a:xfrm>
          <a:prstGeom prst="rect">
            <a:avLst/>
          </a:prstGeom>
          <a:noFill/>
        </p:spPr>
        <p:txBody>
          <a:bodyPr wrap="square" rtlCol="0">
            <a:spAutoFit/>
          </a:bodyPr>
          <a:lstStyle/>
          <a:p>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二、人工智能与服务贸易</a:t>
            </a:r>
            <a:r>
              <a:rPr lang="zh-CN" altLang="zh-CN" sz="2400"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22177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9DCEF-64F8-BF1B-FA30-B5C6C28DB4F5}"/>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DDBFB4EC-7499-50E3-5A55-83D3CBCDDBB8}"/>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pic>
        <p:nvPicPr>
          <p:cNvPr id="9" name="图片 8" descr="日程表&#10;&#10;AI 生成的内容可能不正确。">
            <a:extLst>
              <a:ext uri="{FF2B5EF4-FFF2-40B4-BE49-F238E27FC236}">
                <a16:creationId xmlns:a16="http://schemas.microsoft.com/office/drawing/2014/main" id="{F7AFE746-77FE-1837-9650-6437CE16B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047750"/>
            <a:ext cx="5963292" cy="5324624"/>
          </a:xfrm>
          <a:prstGeom prst="rect">
            <a:avLst/>
          </a:prstGeom>
        </p:spPr>
      </p:pic>
      <p:pic>
        <p:nvPicPr>
          <p:cNvPr id="11" name="图片 10" descr="图表, 折线图&#10;&#10;AI 生成的内容可能不正确。">
            <a:extLst>
              <a:ext uri="{FF2B5EF4-FFF2-40B4-BE49-F238E27FC236}">
                <a16:creationId xmlns:a16="http://schemas.microsoft.com/office/drawing/2014/main" id="{8DF38CD8-04F2-8876-4F26-1FF1E6E5CA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20" y="1758878"/>
            <a:ext cx="6099980" cy="3200471"/>
          </a:xfrm>
          <a:prstGeom prst="rect">
            <a:avLst/>
          </a:prstGeom>
        </p:spPr>
      </p:pic>
      <p:sp>
        <p:nvSpPr>
          <p:cNvPr id="12" name="文本框 11">
            <a:extLst>
              <a:ext uri="{FF2B5EF4-FFF2-40B4-BE49-F238E27FC236}">
                <a16:creationId xmlns:a16="http://schemas.microsoft.com/office/drawing/2014/main" id="{A9ED5F34-E263-403B-3272-5BE714E58D1B}"/>
              </a:ext>
            </a:extLst>
          </p:cNvPr>
          <p:cNvSpPr txBox="1"/>
          <p:nvPr/>
        </p:nvSpPr>
        <p:spPr>
          <a:xfrm>
            <a:off x="258360" y="5204196"/>
            <a:ext cx="5727700" cy="923330"/>
          </a:xfrm>
          <a:prstGeom prst="rect">
            <a:avLst/>
          </a:prstGeom>
          <a:noFill/>
        </p:spPr>
        <p:txBody>
          <a:bodyPr wrap="square" rtlCol="0">
            <a:spAutoFit/>
          </a:bodyPr>
          <a:lstStyle/>
          <a:p>
            <a:r>
              <a:rPr lang="en-US" altLang="zh-CN" dirty="0"/>
              <a:t>2024</a:t>
            </a:r>
            <a:r>
              <a:rPr lang="zh-CN" altLang="en-US" dirty="0"/>
              <a:t>年服务贸易成为绝对增长引擎，同比增速</a:t>
            </a:r>
            <a:r>
              <a:rPr lang="en-US" altLang="zh-CN" dirty="0"/>
              <a:t>6.8%</a:t>
            </a:r>
            <a:r>
              <a:rPr lang="zh-CN" altLang="en-US" dirty="0"/>
              <a:t>远超货物贸易，贸易额达</a:t>
            </a:r>
            <a:r>
              <a:rPr lang="en-US" altLang="zh-CN" dirty="0"/>
              <a:t>7.8</a:t>
            </a:r>
            <a:r>
              <a:rPr lang="zh-CN" altLang="en-US" dirty="0"/>
              <a:t>万亿美元，数字服务与高附加值服务是核心驱动力。</a:t>
            </a:r>
          </a:p>
        </p:txBody>
      </p:sp>
    </p:spTree>
    <p:custDataLst>
      <p:tags r:id="rId1"/>
    </p:custDataLst>
    <p:extLst>
      <p:ext uri="{BB962C8B-B14F-4D97-AF65-F5344CB8AC3E}">
        <p14:creationId xmlns:p14="http://schemas.microsoft.com/office/powerpoint/2010/main" val="2374524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436072" y="898332"/>
            <a:ext cx="11317311" cy="1336071"/>
          </a:xfrm>
          <a:prstGeom prst="rect">
            <a:avLst/>
          </a:prstGeom>
          <a:noFill/>
        </p:spPr>
        <p:txBody>
          <a:bodyPr wrap="square" rtlCol="0">
            <a:spAutoFit/>
          </a:bodyPr>
          <a:lstStyle/>
          <a:p>
            <a:pPr algn="just">
              <a:lnSpc>
                <a:spcPct val="150000"/>
              </a:lnSpc>
            </a:pPr>
            <a:r>
              <a:rPr lang="zh-CN" altLang="en-US" sz="2000" b="1" dirty="0">
                <a:latin typeface="+mn-ea"/>
              </a:rPr>
              <a:t>（一）</a:t>
            </a:r>
            <a:r>
              <a:rPr lang="zh-CN" altLang="zh-CN" sz="2000" b="1" dirty="0">
                <a:effectLst/>
                <a:latin typeface="+mn-ea"/>
                <a:cs typeface="Times New Roman" panose="02020603050405020304" pitchFamily="18" charset="0"/>
              </a:rPr>
              <a:t>有助于降低非关税壁垒对服务贸易的制约</a:t>
            </a:r>
            <a:endParaRPr lang="en-US" altLang="zh-CN" sz="2000" b="1" dirty="0">
              <a:effectLst/>
              <a:latin typeface="+mn-ea"/>
              <a:cs typeface="Times New Roman" panose="02020603050405020304" pitchFamily="18" charset="0"/>
            </a:endParaRPr>
          </a:p>
          <a:p>
            <a:pPr algn="just">
              <a:lnSpc>
                <a:spcPct val="150000"/>
              </a:lnSpc>
            </a:pPr>
            <a:r>
              <a:rPr lang="zh-CN" altLang="en-US" b="1" dirty="0">
                <a:latin typeface="+mn-ea"/>
              </a:rPr>
              <a:t>核心观点：</a:t>
            </a:r>
            <a:r>
              <a:rPr lang="zh-CN" altLang="en-US" dirty="0">
                <a:latin typeface="+mn-ea"/>
              </a:rPr>
              <a:t>人工智能通过</a:t>
            </a:r>
            <a:r>
              <a:rPr lang="zh-CN" altLang="en-US" b="1" dirty="0">
                <a:latin typeface="+mn-ea"/>
              </a:rPr>
              <a:t>语言智能化与数据智能化</a:t>
            </a:r>
            <a:r>
              <a:rPr lang="zh-CN" altLang="en-US" dirty="0">
                <a:latin typeface="+mn-ea"/>
              </a:rPr>
              <a:t>，显著削弱国际服务贸易中的</a:t>
            </a:r>
            <a:r>
              <a:rPr lang="zh-CN" altLang="en-US" b="1" dirty="0">
                <a:latin typeface="+mn-ea"/>
              </a:rPr>
              <a:t>语言、文化与法律障碍</a:t>
            </a:r>
            <a:r>
              <a:rPr lang="zh-CN" altLang="en-US" dirty="0">
                <a:latin typeface="+mn-ea"/>
              </a:rPr>
              <a:t>，提升跨国服务流通效率。</a:t>
            </a:r>
          </a:p>
        </p:txBody>
      </p:sp>
      <p:sp>
        <p:nvSpPr>
          <p:cNvPr id="2" name="文本框 1">
            <a:extLst>
              <a:ext uri="{FF2B5EF4-FFF2-40B4-BE49-F238E27FC236}">
                <a16:creationId xmlns:a16="http://schemas.microsoft.com/office/drawing/2014/main" id="{E73158FB-97F4-0DE6-9F80-45B56CE59FE7}"/>
              </a:ext>
            </a:extLst>
          </p:cNvPr>
          <p:cNvSpPr txBox="1"/>
          <p:nvPr/>
        </p:nvSpPr>
        <p:spPr>
          <a:xfrm>
            <a:off x="256276" y="2460921"/>
            <a:ext cx="5529827" cy="1938992"/>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zh-CN" altLang="en-US" b="1" dirty="0"/>
              <a:t>语言与文化壁垒的突破</a:t>
            </a:r>
          </a:p>
          <a:p>
            <a:pPr marL="285750" indent="-285750" algn="just">
              <a:spcBef>
                <a:spcPts val="1200"/>
              </a:spcBef>
              <a:buFont typeface="Arial" panose="020B0604020202020204" pitchFamily="34" charset="0"/>
              <a:buChar char="•"/>
            </a:pPr>
            <a:r>
              <a:rPr lang="zh-CN" altLang="en-US" dirty="0"/>
              <a:t>自然语言处理（</a:t>
            </a:r>
            <a:r>
              <a:rPr lang="en-US" altLang="zh-CN" dirty="0"/>
              <a:t>NLP</a:t>
            </a:r>
            <a:r>
              <a:rPr lang="zh-CN" altLang="en-US" dirty="0"/>
              <a:t>）技术实现</a:t>
            </a:r>
            <a:r>
              <a:rPr lang="zh-CN" altLang="en-US" b="1" dirty="0"/>
              <a:t>实时翻译与语音识别</a:t>
            </a:r>
            <a:r>
              <a:rPr lang="zh-CN" altLang="en-US" dirty="0"/>
              <a:t>；</a:t>
            </a:r>
          </a:p>
          <a:p>
            <a:pPr marL="285750" indent="-285750" algn="just">
              <a:spcBef>
                <a:spcPts val="1200"/>
              </a:spcBef>
              <a:buFont typeface="Arial" panose="020B0604020202020204" pitchFamily="34" charset="0"/>
              <a:buChar char="•"/>
            </a:pPr>
            <a:r>
              <a:rPr lang="zh-CN" altLang="en-US" dirty="0"/>
              <a:t>促进不同母语主体间的</a:t>
            </a:r>
            <a:r>
              <a:rPr lang="zh-CN" altLang="en-US" b="1" dirty="0"/>
              <a:t>无缝沟通与文化适应</a:t>
            </a:r>
            <a:r>
              <a:rPr lang="zh-CN" altLang="en-US" dirty="0"/>
              <a:t>；</a:t>
            </a:r>
          </a:p>
          <a:p>
            <a:pPr marL="285750" indent="-285750" algn="just">
              <a:spcBef>
                <a:spcPts val="1200"/>
              </a:spcBef>
              <a:buFont typeface="Arial" panose="020B0604020202020204" pitchFamily="34" charset="0"/>
              <a:buChar char="•"/>
            </a:pPr>
            <a:r>
              <a:rPr lang="zh-CN" altLang="en-US" dirty="0">
                <a:hlinkClick r:id="rId4"/>
              </a:rPr>
              <a:t>提升跨国服务企业的</a:t>
            </a:r>
            <a:r>
              <a:rPr lang="zh-CN" altLang="en-US" b="1" dirty="0">
                <a:hlinkClick r:id="rId4"/>
              </a:rPr>
              <a:t>客户响应与交流效率</a:t>
            </a:r>
            <a:r>
              <a:rPr lang="zh-CN" altLang="en-US" dirty="0"/>
              <a:t>。</a:t>
            </a:r>
          </a:p>
        </p:txBody>
      </p:sp>
      <p:sp>
        <p:nvSpPr>
          <p:cNvPr id="5" name="文本框 4">
            <a:extLst>
              <a:ext uri="{FF2B5EF4-FFF2-40B4-BE49-F238E27FC236}">
                <a16:creationId xmlns:a16="http://schemas.microsoft.com/office/drawing/2014/main" id="{761ACA2D-F4C9-7246-5504-A88FF1D760F9}"/>
              </a:ext>
            </a:extLst>
          </p:cNvPr>
          <p:cNvSpPr txBox="1"/>
          <p:nvPr/>
        </p:nvSpPr>
        <p:spPr>
          <a:xfrm>
            <a:off x="5914931" y="2459504"/>
            <a:ext cx="6101097" cy="1938992"/>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2.</a:t>
            </a:r>
            <a:r>
              <a:rPr lang="zh-CN" altLang="en-US" b="1" dirty="0"/>
              <a:t>法律与制度壁垒的削弱</a:t>
            </a:r>
          </a:p>
          <a:p>
            <a:pPr marL="285750" indent="-285750" algn="just">
              <a:spcBef>
                <a:spcPts val="1200"/>
              </a:spcBef>
              <a:buFont typeface="Arial" panose="020B0604020202020204" pitchFamily="34" charset="0"/>
              <a:buChar char="•"/>
            </a:pPr>
            <a:r>
              <a:rPr lang="en-US" altLang="zh-CN" dirty="0"/>
              <a:t>AI</a:t>
            </a:r>
            <a:r>
              <a:rPr lang="zh-CN" altLang="en-US" dirty="0"/>
              <a:t>的数据分析与智能检索可快速</a:t>
            </a:r>
            <a:r>
              <a:rPr lang="zh-CN" altLang="en-US" b="1" dirty="0"/>
              <a:t>解析目标市场法规、禁忌与合规标准</a:t>
            </a:r>
            <a:r>
              <a:rPr lang="zh-CN" altLang="en-US" dirty="0"/>
              <a:t>；</a:t>
            </a:r>
          </a:p>
          <a:p>
            <a:pPr marL="285750" indent="-285750" algn="just">
              <a:spcBef>
                <a:spcPts val="1200"/>
              </a:spcBef>
              <a:buFont typeface="Arial" panose="020B0604020202020204" pitchFamily="34" charset="0"/>
              <a:buChar char="•"/>
            </a:pPr>
            <a:r>
              <a:rPr lang="zh-CN" altLang="en-US" dirty="0"/>
              <a:t>为企业提供</a:t>
            </a:r>
            <a:r>
              <a:rPr lang="zh-CN" altLang="en-US" b="1" dirty="0"/>
              <a:t>合规化经营建议</a:t>
            </a:r>
            <a:r>
              <a:rPr lang="zh-CN" altLang="en-US" dirty="0"/>
              <a:t>，降低法律与文化风险；</a:t>
            </a:r>
          </a:p>
          <a:p>
            <a:pPr marL="285750" indent="-285750" algn="just">
              <a:spcBef>
                <a:spcPts val="1200"/>
              </a:spcBef>
              <a:buFont typeface="Arial" panose="020B0604020202020204" pitchFamily="34" charset="0"/>
              <a:buChar char="•"/>
            </a:pPr>
            <a:r>
              <a:rPr lang="zh-CN" altLang="en-US" dirty="0"/>
              <a:t>支撑服务提供商在不同制度环境下</a:t>
            </a:r>
            <a:r>
              <a:rPr lang="zh-CN" altLang="en-US" b="1" dirty="0"/>
              <a:t>精准布局与稳健扩张</a:t>
            </a:r>
            <a:r>
              <a:rPr lang="zh-CN" altLang="en-US" dirty="0"/>
              <a:t>。</a:t>
            </a:r>
          </a:p>
        </p:txBody>
      </p:sp>
      <p:sp>
        <p:nvSpPr>
          <p:cNvPr id="6" name="文本框 5">
            <a:extLst>
              <a:ext uri="{FF2B5EF4-FFF2-40B4-BE49-F238E27FC236}">
                <a16:creationId xmlns:a16="http://schemas.microsoft.com/office/drawing/2014/main" id="{09F120C4-67D4-A174-63AC-169A1CF1C803}"/>
              </a:ext>
            </a:extLst>
          </p:cNvPr>
          <p:cNvSpPr txBox="1"/>
          <p:nvPr/>
        </p:nvSpPr>
        <p:spPr>
          <a:xfrm>
            <a:off x="436072" y="4718284"/>
            <a:ext cx="11317311" cy="369332"/>
          </a:xfrm>
          <a:prstGeom prst="rect">
            <a:avLst/>
          </a:prstGeom>
          <a:noFill/>
        </p:spPr>
        <p:txBody>
          <a:bodyPr wrap="square" rtlCol="0">
            <a:spAutoFit/>
          </a:bodyPr>
          <a:lstStyle/>
          <a:p>
            <a:r>
              <a:rPr lang="zh-CN" altLang="en-US" b="1" dirty="0"/>
              <a:t>作用路径：</a:t>
            </a:r>
            <a:r>
              <a:rPr lang="en-US" altLang="zh-CN" dirty="0"/>
              <a:t>AI</a:t>
            </a:r>
            <a:r>
              <a:rPr lang="zh-CN" altLang="en-US" dirty="0"/>
              <a:t>技术应用 → 降低语言与制度壁垒 → 提升跨境交流效率 → 促进服务贸易自由化</a:t>
            </a:r>
          </a:p>
        </p:txBody>
      </p:sp>
    </p:spTree>
    <p:custDataLst>
      <p:tags r:id="rId1"/>
    </p:custDataLst>
    <p:extLst>
      <p:ext uri="{BB962C8B-B14F-4D97-AF65-F5344CB8AC3E}">
        <p14:creationId xmlns:p14="http://schemas.microsoft.com/office/powerpoint/2010/main" val="4069775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436074" y="898428"/>
            <a:ext cx="11473427" cy="1335879"/>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rPr>
              <a:t>（二）</a:t>
            </a:r>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推动服务贸易交付方式向智能化转变</a:t>
            </a:r>
            <a:r>
              <a:rPr lang="zh-CN" altLang="zh-CN" sz="2000"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en-US"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核心观点：</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人工智能通过</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突破时空限制与智能化支付系统</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，重塑了服务贸易的交付与支付方式，实现</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全球范围内高效、智能的服务供给</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2" name="文本框 1">
            <a:extLst>
              <a:ext uri="{FF2B5EF4-FFF2-40B4-BE49-F238E27FC236}">
                <a16:creationId xmlns:a16="http://schemas.microsoft.com/office/drawing/2014/main" id="{E73158FB-97F4-0DE6-9F80-45B56CE59FE7}"/>
              </a:ext>
            </a:extLst>
          </p:cNvPr>
          <p:cNvSpPr txBox="1"/>
          <p:nvPr/>
        </p:nvSpPr>
        <p:spPr>
          <a:xfrm>
            <a:off x="267567" y="2459504"/>
            <a:ext cx="5529827" cy="1938992"/>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zh-CN" altLang="en-US" b="1" dirty="0"/>
              <a:t>打破时空与语言限制</a:t>
            </a:r>
          </a:p>
          <a:p>
            <a:pPr marL="285750" indent="-285750" algn="just">
              <a:spcBef>
                <a:spcPts val="1200"/>
              </a:spcBef>
              <a:buFont typeface="Arial" panose="020B0604020202020204" pitchFamily="34" charset="0"/>
              <a:buChar char="•"/>
            </a:pPr>
            <a:r>
              <a:rPr lang="en-US" altLang="zh-CN" dirty="0"/>
              <a:t>AI</a:t>
            </a:r>
            <a:r>
              <a:rPr lang="zh-CN" altLang="en-US" dirty="0"/>
              <a:t>技术（如语音识别、机器翻译）助力</a:t>
            </a:r>
            <a:r>
              <a:rPr lang="zh-CN" altLang="en-US" b="1" dirty="0"/>
              <a:t>远程医疗、远程教育等服务</a:t>
            </a:r>
            <a:r>
              <a:rPr lang="zh-CN" altLang="en-US" dirty="0"/>
              <a:t>实现跨国提供；</a:t>
            </a:r>
          </a:p>
          <a:p>
            <a:pPr marL="285750" indent="-285750" algn="just">
              <a:spcBef>
                <a:spcPts val="1200"/>
              </a:spcBef>
              <a:buFont typeface="Arial" panose="020B0604020202020204" pitchFamily="34" charset="0"/>
              <a:buChar char="•"/>
            </a:pPr>
            <a:r>
              <a:rPr lang="zh-CN" altLang="en-US" dirty="0"/>
              <a:t>服务不再受</a:t>
            </a:r>
            <a:r>
              <a:rPr lang="zh-CN" altLang="en-US" b="1" dirty="0"/>
              <a:t>地理边界与语言障碍</a:t>
            </a:r>
            <a:r>
              <a:rPr lang="zh-CN" altLang="en-US" dirty="0"/>
              <a:t>约束；</a:t>
            </a:r>
          </a:p>
          <a:p>
            <a:pPr marL="285750" indent="-285750" algn="just">
              <a:spcBef>
                <a:spcPts val="1200"/>
              </a:spcBef>
              <a:buFont typeface="Arial" panose="020B0604020202020204" pitchFamily="34" charset="0"/>
              <a:buChar char="•"/>
            </a:pPr>
            <a:r>
              <a:rPr lang="zh-CN" altLang="en-US" dirty="0"/>
              <a:t>促进跨国服务的</a:t>
            </a:r>
            <a:r>
              <a:rPr lang="zh-CN" altLang="en-US" b="1" dirty="0"/>
              <a:t>即时响应与连续交付</a:t>
            </a:r>
            <a:r>
              <a:rPr lang="zh-CN" altLang="en-US" dirty="0"/>
              <a:t>。</a:t>
            </a:r>
          </a:p>
        </p:txBody>
      </p:sp>
      <p:sp>
        <p:nvSpPr>
          <p:cNvPr id="5" name="文本框 4">
            <a:extLst>
              <a:ext uri="{FF2B5EF4-FFF2-40B4-BE49-F238E27FC236}">
                <a16:creationId xmlns:a16="http://schemas.microsoft.com/office/drawing/2014/main" id="{761ACA2D-F4C9-7246-5504-A88FF1D760F9}"/>
              </a:ext>
            </a:extLst>
          </p:cNvPr>
          <p:cNvSpPr txBox="1"/>
          <p:nvPr/>
        </p:nvSpPr>
        <p:spPr>
          <a:xfrm>
            <a:off x="5898994" y="2459504"/>
            <a:ext cx="6010507" cy="1938992"/>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 </a:t>
            </a:r>
            <a:r>
              <a:rPr lang="zh-CN" altLang="en-US" b="1" dirty="0"/>
              <a:t>提升服务支付与结算智能化水平</a:t>
            </a:r>
          </a:p>
          <a:p>
            <a:pPr marL="285750" indent="-285750" algn="just">
              <a:spcBef>
                <a:spcPts val="1200"/>
              </a:spcBef>
              <a:buFont typeface="Arial" panose="020B0604020202020204" pitchFamily="34" charset="0"/>
              <a:buChar char="•"/>
            </a:pPr>
            <a:r>
              <a:rPr lang="zh-CN" altLang="en-US" dirty="0"/>
              <a:t>人工智能在</a:t>
            </a:r>
            <a:r>
              <a:rPr lang="zh-CN" altLang="en-US" b="1" dirty="0"/>
              <a:t>支付安全与结算效率</a:t>
            </a:r>
            <a:r>
              <a:rPr lang="zh-CN" altLang="en-US" dirty="0"/>
              <a:t>上的应用优化交易流程；</a:t>
            </a:r>
          </a:p>
          <a:p>
            <a:pPr marL="285750" indent="-285750" algn="just">
              <a:spcBef>
                <a:spcPts val="1200"/>
              </a:spcBef>
              <a:buFont typeface="Arial" panose="020B0604020202020204" pitchFamily="34" charset="0"/>
              <a:buChar char="•"/>
            </a:pPr>
            <a:r>
              <a:rPr lang="zh-CN" altLang="en-US" dirty="0"/>
              <a:t>结合</a:t>
            </a:r>
            <a:r>
              <a:rPr lang="zh-CN" altLang="en-US" b="1" dirty="0"/>
              <a:t>区块链与</a:t>
            </a:r>
            <a:r>
              <a:rPr lang="zh-CN" altLang="en-US" b="1" dirty="0">
                <a:hlinkClick r:id="rId4"/>
              </a:rPr>
              <a:t>智能合约</a:t>
            </a:r>
            <a:r>
              <a:rPr lang="zh-CN" altLang="en-US" dirty="0"/>
              <a:t>，实现自动化、可信任的跨境结算；</a:t>
            </a:r>
          </a:p>
          <a:p>
            <a:pPr marL="285750" indent="-285750" algn="just">
              <a:spcBef>
                <a:spcPts val="1200"/>
              </a:spcBef>
              <a:buFont typeface="Arial" panose="020B0604020202020204" pitchFamily="34" charset="0"/>
              <a:buChar char="•"/>
            </a:pPr>
            <a:r>
              <a:rPr lang="zh-CN" altLang="en-US" dirty="0"/>
              <a:t>降低交易成本、简化流程，提升服务贸易便利化程度。</a:t>
            </a:r>
          </a:p>
        </p:txBody>
      </p:sp>
      <p:sp>
        <p:nvSpPr>
          <p:cNvPr id="6" name="文本框 5">
            <a:extLst>
              <a:ext uri="{FF2B5EF4-FFF2-40B4-BE49-F238E27FC236}">
                <a16:creationId xmlns:a16="http://schemas.microsoft.com/office/drawing/2014/main" id="{09F120C4-67D4-A174-63AC-169A1CF1C803}"/>
              </a:ext>
            </a:extLst>
          </p:cNvPr>
          <p:cNvSpPr txBox="1"/>
          <p:nvPr/>
        </p:nvSpPr>
        <p:spPr>
          <a:xfrm>
            <a:off x="436074" y="4751110"/>
            <a:ext cx="11317311" cy="369332"/>
          </a:xfrm>
          <a:prstGeom prst="rect">
            <a:avLst/>
          </a:prstGeom>
          <a:noFill/>
        </p:spPr>
        <p:txBody>
          <a:bodyPr wrap="square" rtlCol="0">
            <a:spAutoFit/>
          </a:bodyPr>
          <a:lstStyle/>
          <a:p>
            <a:r>
              <a:rPr lang="zh-CN" altLang="en-US" b="1" dirty="0"/>
              <a:t>作用路径：</a:t>
            </a:r>
            <a:r>
              <a:rPr lang="en-US" altLang="zh-CN" dirty="0"/>
              <a:t>AI</a:t>
            </a:r>
            <a:r>
              <a:rPr lang="zh-CN" altLang="en-US" dirty="0"/>
              <a:t>赋能 → 打破时空与语言障碍 → 智能化交付 → 自动化支付结算 → 服务贸易效率提升</a:t>
            </a:r>
          </a:p>
        </p:txBody>
      </p:sp>
    </p:spTree>
    <p:custDataLst>
      <p:tags r:id="rId1"/>
    </p:custDataLst>
    <p:extLst>
      <p:ext uri="{BB962C8B-B14F-4D97-AF65-F5344CB8AC3E}">
        <p14:creationId xmlns:p14="http://schemas.microsoft.com/office/powerpoint/2010/main" val="498730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82FA7-7ADE-A5AF-CA30-0BBE2BFEA50E}"/>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FA56276C-60FB-EF0C-7E83-2BBEBFA2D62D}"/>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9" name="文本框 8">
            <a:extLst>
              <a:ext uri="{FF2B5EF4-FFF2-40B4-BE49-F238E27FC236}">
                <a16:creationId xmlns:a16="http://schemas.microsoft.com/office/drawing/2014/main" id="{9778DB14-D2DD-3A1E-EFC1-D788F2D3AFE5}"/>
              </a:ext>
            </a:extLst>
          </p:cNvPr>
          <p:cNvSpPr txBox="1"/>
          <p:nvPr/>
        </p:nvSpPr>
        <p:spPr>
          <a:xfrm>
            <a:off x="196848" y="844358"/>
            <a:ext cx="11468101" cy="646331"/>
          </a:xfrm>
          <a:prstGeom prst="rect">
            <a:avLst/>
          </a:prstGeom>
          <a:noFill/>
        </p:spPr>
        <p:txBody>
          <a:bodyPr wrap="square" rtlCol="0">
            <a:spAutoFit/>
          </a:bodyPr>
          <a:lstStyle/>
          <a:p>
            <a:r>
              <a:rPr lang="zh-CN" altLang="en-US" dirty="0">
                <a:hlinkClick r:id="rId4"/>
              </a:rPr>
              <a:t>全球首例跨国机器人心脏介入手术成功完成 </a:t>
            </a:r>
            <a:r>
              <a:rPr lang="en-US" altLang="zh-CN" dirty="0">
                <a:hlinkClick r:id="rId4"/>
              </a:rPr>
              <a:t>| “</a:t>
            </a:r>
            <a:r>
              <a:rPr lang="zh-CN" altLang="en-US" dirty="0">
                <a:hlinkClick r:id="rId4"/>
              </a:rPr>
              <a:t>中国造”机器人跨越万里“修心”，厦心医院实现手术“跨洲同台”，开创智能医疗新纪元</a:t>
            </a:r>
            <a:endParaRPr lang="zh-CN" altLang="en-US" dirty="0"/>
          </a:p>
        </p:txBody>
      </p:sp>
      <p:pic>
        <p:nvPicPr>
          <p:cNvPr id="11" name="图片 10" descr="人们在电视前&#10;&#10;AI 生成的内容可能不正确。">
            <a:extLst>
              <a:ext uri="{FF2B5EF4-FFF2-40B4-BE49-F238E27FC236}">
                <a16:creationId xmlns:a16="http://schemas.microsoft.com/office/drawing/2014/main" id="{95531ECB-CC0B-BB80-610B-871C305C19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8583" y="2025650"/>
            <a:ext cx="3895767" cy="2921825"/>
          </a:xfrm>
          <a:prstGeom prst="rect">
            <a:avLst/>
          </a:prstGeom>
        </p:spPr>
      </p:pic>
      <p:sp>
        <p:nvSpPr>
          <p:cNvPr id="12" name="文本框 11">
            <a:extLst>
              <a:ext uri="{FF2B5EF4-FFF2-40B4-BE49-F238E27FC236}">
                <a16:creationId xmlns:a16="http://schemas.microsoft.com/office/drawing/2014/main" id="{37821972-3788-E6D0-98A9-F92D861EEECD}"/>
              </a:ext>
            </a:extLst>
          </p:cNvPr>
          <p:cNvSpPr txBox="1"/>
          <p:nvPr/>
        </p:nvSpPr>
        <p:spPr>
          <a:xfrm>
            <a:off x="298451" y="5113104"/>
            <a:ext cx="4356100" cy="369332"/>
          </a:xfrm>
          <a:prstGeom prst="rect">
            <a:avLst/>
          </a:prstGeom>
          <a:noFill/>
        </p:spPr>
        <p:txBody>
          <a:bodyPr wrap="square" rtlCol="0">
            <a:spAutoFit/>
          </a:bodyPr>
          <a:lstStyle/>
          <a:p>
            <a:pPr algn="ctr"/>
            <a:r>
              <a:rPr lang="zh-CN" altLang="en-US" dirty="0"/>
              <a:t>中法两国团队远程实施该手术</a:t>
            </a:r>
          </a:p>
        </p:txBody>
      </p:sp>
      <p:pic>
        <p:nvPicPr>
          <p:cNvPr id="14" name="图片 13" descr="电脑前的人们&#10;&#10;AI 生成的内容可能不正确。">
            <a:extLst>
              <a:ext uri="{FF2B5EF4-FFF2-40B4-BE49-F238E27FC236}">
                <a16:creationId xmlns:a16="http://schemas.microsoft.com/office/drawing/2014/main" id="{EF794411-5EC1-BBAF-0692-B699C082F4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1100" y="1468509"/>
            <a:ext cx="4156118" cy="2338007"/>
          </a:xfrm>
          <a:prstGeom prst="rect">
            <a:avLst/>
          </a:prstGeom>
        </p:spPr>
      </p:pic>
      <p:sp>
        <p:nvSpPr>
          <p:cNvPr id="15" name="文本框 14">
            <a:extLst>
              <a:ext uri="{FF2B5EF4-FFF2-40B4-BE49-F238E27FC236}">
                <a16:creationId xmlns:a16="http://schemas.microsoft.com/office/drawing/2014/main" id="{8100F185-8B5F-023A-019A-70E01A61BD5A}"/>
              </a:ext>
            </a:extLst>
          </p:cNvPr>
          <p:cNvSpPr txBox="1"/>
          <p:nvPr/>
        </p:nvSpPr>
        <p:spPr>
          <a:xfrm>
            <a:off x="9340806" y="2186937"/>
            <a:ext cx="2482850" cy="646331"/>
          </a:xfrm>
          <a:prstGeom prst="rect">
            <a:avLst/>
          </a:prstGeom>
          <a:noFill/>
        </p:spPr>
        <p:txBody>
          <a:bodyPr wrap="square" rtlCol="0">
            <a:spAutoFit/>
          </a:bodyPr>
          <a:lstStyle/>
          <a:p>
            <a:pPr algn="ctr"/>
            <a:r>
              <a:rPr lang="zh-CN" altLang="en-US" dirty="0"/>
              <a:t>厦心医院王焱教授在法国操作机器人控制器</a:t>
            </a:r>
          </a:p>
        </p:txBody>
      </p:sp>
      <p:pic>
        <p:nvPicPr>
          <p:cNvPr id="17" name="图片 16" descr="房间的摆设布局&#10;&#10;AI 生成的内容可能不正确。">
            <a:extLst>
              <a:ext uri="{FF2B5EF4-FFF2-40B4-BE49-F238E27FC236}">
                <a16:creationId xmlns:a16="http://schemas.microsoft.com/office/drawing/2014/main" id="{82E1612C-9B6C-B248-9051-2C210E350D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3690" y="3921167"/>
            <a:ext cx="3980028" cy="2653352"/>
          </a:xfrm>
          <a:prstGeom prst="rect">
            <a:avLst/>
          </a:prstGeom>
        </p:spPr>
      </p:pic>
      <p:sp>
        <p:nvSpPr>
          <p:cNvPr id="18" name="文本框 17">
            <a:extLst>
              <a:ext uri="{FF2B5EF4-FFF2-40B4-BE49-F238E27FC236}">
                <a16:creationId xmlns:a16="http://schemas.microsoft.com/office/drawing/2014/main" id="{85E857DB-0271-6046-921B-A78E48034CDF}"/>
              </a:ext>
            </a:extLst>
          </p:cNvPr>
          <p:cNvSpPr txBox="1"/>
          <p:nvPr/>
        </p:nvSpPr>
        <p:spPr>
          <a:xfrm>
            <a:off x="9340806" y="4717365"/>
            <a:ext cx="2482850" cy="646331"/>
          </a:xfrm>
          <a:prstGeom prst="rect">
            <a:avLst/>
          </a:prstGeom>
          <a:noFill/>
        </p:spPr>
        <p:txBody>
          <a:bodyPr wrap="square" rtlCol="0">
            <a:spAutoFit/>
          </a:bodyPr>
          <a:lstStyle/>
          <a:p>
            <a:pPr algn="ctr"/>
            <a:r>
              <a:rPr lang="zh-CN" altLang="en-US"/>
              <a:t>厦心导管室内机器人精确完成二尖瓣修复手术</a:t>
            </a:r>
          </a:p>
        </p:txBody>
      </p:sp>
    </p:spTree>
    <p:custDataLst>
      <p:tags r:id="rId1"/>
    </p:custDataLst>
    <p:extLst>
      <p:ext uri="{BB962C8B-B14F-4D97-AF65-F5344CB8AC3E}">
        <p14:creationId xmlns:p14="http://schemas.microsoft.com/office/powerpoint/2010/main" val="3438376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6C753-A341-F2A9-21AF-297A52494E33}"/>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78837EBE-61B4-BC9B-B56A-B722F114D81C}"/>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9" name="文本框 8">
            <a:extLst>
              <a:ext uri="{FF2B5EF4-FFF2-40B4-BE49-F238E27FC236}">
                <a16:creationId xmlns:a16="http://schemas.microsoft.com/office/drawing/2014/main" id="{8EB050E9-CB7E-429C-D50C-FDE48B68685B}"/>
              </a:ext>
            </a:extLst>
          </p:cNvPr>
          <p:cNvSpPr txBox="1"/>
          <p:nvPr/>
        </p:nvSpPr>
        <p:spPr>
          <a:xfrm>
            <a:off x="438148" y="901508"/>
            <a:ext cx="11468101" cy="369332"/>
          </a:xfrm>
          <a:prstGeom prst="rect">
            <a:avLst/>
          </a:prstGeom>
          <a:noFill/>
        </p:spPr>
        <p:txBody>
          <a:bodyPr wrap="square" rtlCol="0">
            <a:spAutoFit/>
          </a:bodyPr>
          <a:lstStyle/>
          <a:p>
            <a:r>
              <a:rPr lang="zh-CN" altLang="en-US" b="1" dirty="0">
                <a:hlinkClick r:id="rId4"/>
              </a:rPr>
              <a:t>如何利用智能合约打击贸易洗钱？</a:t>
            </a:r>
            <a:endParaRPr lang="zh-CN" altLang="en-US" b="1" dirty="0"/>
          </a:p>
        </p:txBody>
      </p:sp>
      <p:pic>
        <p:nvPicPr>
          <p:cNvPr id="3" name="图片 2">
            <a:extLst>
              <a:ext uri="{FF2B5EF4-FFF2-40B4-BE49-F238E27FC236}">
                <a16:creationId xmlns:a16="http://schemas.microsoft.com/office/drawing/2014/main" id="{9979CCA1-7503-3F02-202E-5B424F3187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2094" y="844550"/>
            <a:ext cx="4921956" cy="2768600"/>
          </a:xfrm>
          <a:prstGeom prst="rect">
            <a:avLst/>
          </a:prstGeom>
        </p:spPr>
      </p:pic>
      <p:sp>
        <p:nvSpPr>
          <p:cNvPr id="4" name="文本框 3">
            <a:extLst>
              <a:ext uri="{FF2B5EF4-FFF2-40B4-BE49-F238E27FC236}">
                <a16:creationId xmlns:a16="http://schemas.microsoft.com/office/drawing/2014/main" id="{980E5D0F-CBAC-453C-5DF3-0F4EEAD5ED89}"/>
              </a:ext>
            </a:extLst>
          </p:cNvPr>
          <p:cNvSpPr txBox="1"/>
          <p:nvPr/>
        </p:nvSpPr>
        <p:spPr>
          <a:xfrm>
            <a:off x="438148" y="1581825"/>
            <a:ext cx="6216650" cy="2031325"/>
          </a:xfrm>
          <a:prstGeom prst="rect">
            <a:avLst/>
          </a:prstGeom>
          <a:noFill/>
        </p:spPr>
        <p:txBody>
          <a:bodyPr wrap="square" rtlCol="0">
            <a:spAutoFit/>
          </a:bodyPr>
          <a:lstStyle/>
          <a:p>
            <a:pPr algn="just"/>
            <a:r>
              <a:rPr lang="zh-CN" altLang="en-US" b="1" dirty="0"/>
              <a:t>贸易洗钱 </a:t>
            </a:r>
            <a:r>
              <a:rPr lang="en-US" altLang="zh-CN" b="1" dirty="0"/>
              <a:t>(TBML) </a:t>
            </a:r>
            <a:r>
              <a:rPr lang="zh-CN" altLang="en-US" dirty="0"/>
              <a:t>是一种复杂的金融犯罪手段，涉及操纵国际贸易交易以清洗非法资金。犯罪分子则利用全球贸易的复杂性掩盖非法所得来源，将其伪装成合法商业活动收入。</a:t>
            </a:r>
            <a:endParaRPr lang="en-US" altLang="zh-CN" dirty="0"/>
          </a:p>
          <a:p>
            <a:pPr algn="just"/>
            <a:endParaRPr lang="en-US" altLang="zh-CN" dirty="0"/>
          </a:p>
          <a:p>
            <a:pPr algn="just"/>
            <a:r>
              <a:rPr lang="zh-CN" altLang="en-US" dirty="0"/>
              <a:t>智能合约作为打击贸易洗钱的革命性工具，可在区块链上</a:t>
            </a:r>
            <a:r>
              <a:rPr lang="zh-CN" altLang="en-US" b="1" dirty="0"/>
              <a:t>提升透明度、减少欺诈并缓释监管风险</a:t>
            </a:r>
            <a:r>
              <a:rPr lang="zh-CN" altLang="en-US" dirty="0"/>
              <a:t>，从而简化全球贸易流程，降低金融机构合规成本。</a:t>
            </a:r>
          </a:p>
        </p:txBody>
      </p:sp>
      <p:sp>
        <p:nvSpPr>
          <p:cNvPr id="5" name="文本框 4">
            <a:extLst>
              <a:ext uri="{FF2B5EF4-FFF2-40B4-BE49-F238E27FC236}">
                <a16:creationId xmlns:a16="http://schemas.microsoft.com/office/drawing/2014/main" id="{2FC531F6-B765-9DA7-124F-A80DE2D1BE51}"/>
              </a:ext>
            </a:extLst>
          </p:cNvPr>
          <p:cNvSpPr txBox="1"/>
          <p:nvPr/>
        </p:nvSpPr>
        <p:spPr>
          <a:xfrm>
            <a:off x="495300" y="4306248"/>
            <a:ext cx="11468101" cy="646331"/>
          </a:xfrm>
          <a:prstGeom prst="rect">
            <a:avLst/>
          </a:prstGeom>
          <a:noFill/>
        </p:spPr>
        <p:txBody>
          <a:bodyPr wrap="square" rtlCol="0">
            <a:spAutoFit/>
          </a:bodyPr>
          <a:lstStyle/>
          <a:p>
            <a:r>
              <a:rPr lang="zh-CN" altLang="en-US" b="1" dirty="0"/>
              <a:t>传统挑战：</a:t>
            </a:r>
            <a:r>
              <a:rPr lang="zh-CN" altLang="en-US" dirty="0"/>
              <a:t>在防范贸易洗钱过程中，机构常面临</a:t>
            </a:r>
            <a:r>
              <a:rPr lang="zh-CN" altLang="en-US" b="1" dirty="0"/>
              <a:t>数据共享不足</a:t>
            </a:r>
            <a:r>
              <a:rPr lang="zh-CN" altLang="en-US" dirty="0"/>
              <a:t>和</a:t>
            </a:r>
            <a:r>
              <a:rPr lang="zh-CN" altLang="en-US" b="1" dirty="0"/>
              <a:t>跨部门协作缺失</a:t>
            </a:r>
            <a:r>
              <a:rPr lang="zh-CN" altLang="en-US" dirty="0"/>
              <a:t>的问题，难以及时获取关键情报。</a:t>
            </a:r>
          </a:p>
          <a:p>
            <a:r>
              <a:rPr lang="zh-CN" altLang="en-US" dirty="0"/>
              <a:t>随着时间的推移，洗钱犯罪分子已能熟练利用传统信用证 </a:t>
            </a:r>
            <a:r>
              <a:rPr lang="en-US" altLang="zh-CN" dirty="0"/>
              <a:t>(LC) </a:t>
            </a:r>
            <a:r>
              <a:rPr lang="zh-CN" altLang="en-US" dirty="0"/>
              <a:t>机制漏洞。</a:t>
            </a:r>
          </a:p>
        </p:txBody>
      </p:sp>
    </p:spTree>
    <p:custDataLst>
      <p:tags r:id="rId1"/>
    </p:custDataLst>
    <p:extLst>
      <p:ext uri="{BB962C8B-B14F-4D97-AF65-F5344CB8AC3E}">
        <p14:creationId xmlns:p14="http://schemas.microsoft.com/office/powerpoint/2010/main" val="90189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DF8E1-D8B8-C808-071F-C340602CFB0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B0CA94E6-02EB-6373-7344-7E71B1057755}"/>
              </a:ext>
            </a:extLst>
          </p:cNvPr>
          <p:cNvSpPr txBox="1"/>
          <p:nvPr/>
        </p:nvSpPr>
        <p:spPr>
          <a:xfrm>
            <a:off x="311150" y="1543050"/>
            <a:ext cx="4730750" cy="3693319"/>
          </a:xfrm>
          <a:prstGeom prst="rect">
            <a:avLst/>
          </a:prstGeom>
          <a:noFill/>
        </p:spPr>
        <p:txBody>
          <a:bodyPr wrap="square" rtlCol="0">
            <a:spAutoFit/>
          </a:bodyPr>
          <a:lstStyle/>
          <a:p>
            <a:pPr algn="just"/>
            <a:r>
              <a:rPr lang="zh-CN" altLang="en-US" b="1" dirty="0">
                <a:latin typeface="微软雅黑" panose="020B0503020204020204" pitchFamily="34" charset="-122"/>
                <a:ea typeface="微软雅黑" panose="020B0503020204020204" pitchFamily="34" charset="-122"/>
              </a:rPr>
              <a:t>中国对外贸易金额占全球的比重</a:t>
            </a:r>
            <a:endParaRPr lang="en-US" altLang="zh-CN" b="1"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从全球视角来看，</a:t>
            </a:r>
            <a:r>
              <a:rPr lang="en-US" altLang="zh-CN" dirty="0">
                <a:latin typeface="微软雅黑" panose="020B0503020204020204" pitchFamily="34" charset="-122"/>
                <a:ea typeface="微软雅黑" panose="020B0503020204020204" pitchFamily="34" charset="-122"/>
              </a:rPr>
              <a:t>2000</a:t>
            </a:r>
            <a:r>
              <a:rPr lang="zh-CN" altLang="en-US" dirty="0">
                <a:latin typeface="微软雅黑" panose="020B0503020204020204" pitchFamily="34" charset="-122"/>
                <a:ea typeface="微软雅黑" panose="020B0503020204020204" pitchFamily="34" charset="-122"/>
              </a:rPr>
              <a:t>年至</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年间，中国对外贸易在全球贸易体系中的地位显著提升。</a:t>
            </a: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2000</a:t>
            </a:r>
            <a:r>
              <a:rPr lang="zh-CN" altLang="en-US" dirty="0">
                <a:latin typeface="微软雅黑" panose="020B0503020204020204" pitchFamily="34" charset="-122"/>
                <a:ea typeface="微软雅黑" panose="020B0503020204020204" pitchFamily="34" charset="-122"/>
              </a:rPr>
              <a:t>年，中国进出口总额仅占全球贸易的</a:t>
            </a:r>
            <a:r>
              <a:rPr lang="en-US" altLang="zh-CN" dirty="0">
                <a:latin typeface="微软雅黑" panose="020B0503020204020204" pitchFamily="34" charset="-122"/>
                <a:ea typeface="微软雅黑" panose="020B0503020204020204" pitchFamily="34" charset="-122"/>
              </a:rPr>
              <a:t>3.62%</a:t>
            </a:r>
            <a:r>
              <a:rPr lang="zh-CN" altLang="en-US" dirty="0">
                <a:latin typeface="微软雅黑" panose="020B0503020204020204" pitchFamily="34" charset="-122"/>
                <a:ea typeface="微软雅黑" panose="020B0503020204020204" pitchFamily="34" charset="-122"/>
              </a:rPr>
              <a:t>，出口占比为</a:t>
            </a:r>
            <a:r>
              <a:rPr lang="en-US" altLang="zh-CN" dirty="0">
                <a:latin typeface="微软雅黑" panose="020B0503020204020204" pitchFamily="34" charset="-122"/>
                <a:ea typeface="微软雅黑" panose="020B0503020204020204" pitchFamily="34" charset="-122"/>
              </a:rPr>
              <a:t>3.86%</a:t>
            </a:r>
            <a:r>
              <a:rPr lang="zh-CN" altLang="en-US" dirty="0">
                <a:latin typeface="微软雅黑" panose="020B0503020204020204" pitchFamily="34" charset="-122"/>
                <a:ea typeface="微软雅黑" panose="020B0503020204020204" pitchFamily="34" charset="-122"/>
              </a:rPr>
              <a:t>，进口占比为</a:t>
            </a:r>
            <a:r>
              <a:rPr lang="en-US" altLang="zh-CN" dirty="0">
                <a:latin typeface="微软雅黑" panose="020B0503020204020204" pitchFamily="34" charset="-122"/>
                <a:ea typeface="微软雅黑" panose="020B0503020204020204" pitchFamily="34" charset="-122"/>
              </a:rPr>
              <a:t>3.38%</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年，进出口总额占全球贸易的</a:t>
            </a:r>
            <a:r>
              <a:rPr lang="en-US" altLang="zh-CN" dirty="0">
                <a:latin typeface="微软雅黑" panose="020B0503020204020204" pitchFamily="34" charset="-122"/>
                <a:ea typeface="微软雅黑" panose="020B0503020204020204" pitchFamily="34" charset="-122"/>
              </a:rPr>
              <a:t>12.53%</a:t>
            </a:r>
            <a:r>
              <a:rPr lang="zh-CN" altLang="en-US" dirty="0">
                <a:latin typeface="微软雅黑" panose="020B0503020204020204" pitchFamily="34" charset="-122"/>
                <a:ea typeface="微软雅黑" panose="020B0503020204020204" pitchFamily="34" charset="-122"/>
              </a:rPr>
              <a:t>，出口和进口占比分别为</a:t>
            </a:r>
            <a:r>
              <a:rPr lang="en-US" altLang="zh-CN" dirty="0">
                <a:latin typeface="微软雅黑" panose="020B0503020204020204" pitchFamily="34" charset="-122"/>
                <a:ea typeface="微软雅黑" panose="020B0503020204020204" pitchFamily="34" charset="-122"/>
              </a:rPr>
              <a:t>14.64%</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10.44%</a:t>
            </a:r>
            <a:r>
              <a:rPr lang="zh-CN" altLang="en-US" dirty="0">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4CE5F373-0E55-CBCC-C94F-DF8BF8E34682}"/>
              </a:ext>
            </a:extLst>
          </p:cNvPr>
          <p:cNvSpPr txBox="1"/>
          <p:nvPr/>
        </p:nvSpPr>
        <p:spPr>
          <a:xfrm>
            <a:off x="311150" y="342900"/>
            <a:ext cx="6375400" cy="46166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中国对外贸易的结构变化：</a:t>
            </a:r>
            <a:r>
              <a:rPr lang="en-US" altLang="zh-CN" sz="2400" b="1" dirty="0">
                <a:solidFill>
                  <a:srgbClr val="C00000"/>
                </a:solidFill>
                <a:latin typeface="微软雅黑" panose="020B0503020204020204" pitchFamily="34" charset="-122"/>
                <a:ea typeface="微软雅黑" panose="020B0503020204020204" pitchFamily="34" charset="-122"/>
              </a:rPr>
              <a:t>2000-2024</a:t>
            </a:r>
            <a:r>
              <a:rPr lang="zh-CN" altLang="en-US" sz="2400" b="1" dirty="0">
                <a:solidFill>
                  <a:srgbClr val="C00000"/>
                </a:solidFill>
                <a:latin typeface="微软雅黑" panose="020B0503020204020204" pitchFamily="34" charset="-122"/>
                <a:ea typeface="微软雅黑" panose="020B0503020204020204" pitchFamily="34" charset="-122"/>
              </a:rPr>
              <a:t>年</a:t>
            </a:r>
          </a:p>
        </p:txBody>
      </p:sp>
      <p:pic>
        <p:nvPicPr>
          <p:cNvPr id="6" name="图片 5" descr="图表, 折线图&#10;&#10;AI 生成的内容可能不正确。">
            <a:extLst>
              <a:ext uri="{FF2B5EF4-FFF2-40B4-BE49-F238E27FC236}">
                <a16:creationId xmlns:a16="http://schemas.microsoft.com/office/drawing/2014/main" id="{FB0918EE-0E44-2F14-8857-190388EEE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361" y="1930400"/>
            <a:ext cx="6251863" cy="3619500"/>
          </a:xfrm>
          <a:prstGeom prst="rect">
            <a:avLst/>
          </a:prstGeom>
        </p:spPr>
      </p:pic>
      <p:sp>
        <p:nvSpPr>
          <p:cNvPr id="7" name="文本框 6">
            <a:extLst>
              <a:ext uri="{FF2B5EF4-FFF2-40B4-BE49-F238E27FC236}">
                <a16:creationId xmlns:a16="http://schemas.microsoft.com/office/drawing/2014/main" id="{F871B6E8-1502-B40A-D329-2D9ABCBE9F74}"/>
              </a:ext>
            </a:extLst>
          </p:cNvPr>
          <p:cNvSpPr txBox="1"/>
          <p:nvPr/>
        </p:nvSpPr>
        <p:spPr>
          <a:xfrm>
            <a:off x="6388100" y="5765800"/>
            <a:ext cx="4953000" cy="369332"/>
          </a:xfrm>
          <a:prstGeom prst="rect">
            <a:avLst/>
          </a:prstGeom>
          <a:noFill/>
        </p:spPr>
        <p:txBody>
          <a:bodyPr wrap="square" rtlCol="0">
            <a:spAutoFit/>
          </a:bodyPr>
          <a:lstStyle/>
          <a:p>
            <a:pPr algn="ctr"/>
            <a:r>
              <a:rPr lang="zh-CN" altLang="en-US" b="1">
                <a:latin typeface="微软雅黑" panose="020B0503020204020204" pitchFamily="34" charset="-122"/>
                <a:ea typeface="微软雅黑" panose="020B0503020204020204" pitchFamily="34" charset="-122"/>
              </a:rPr>
              <a:t>图</a:t>
            </a:r>
            <a:r>
              <a:rPr lang="en-US" altLang="zh-CN" b="1">
                <a:latin typeface="微软雅黑" panose="020B0503020204020204" pitchFamily="34" charset="-122"/>
                <a:ea typeface="微软雅黑" panose="020B0503020204020204" pitchFamily="34" charset="-122"/>
              </a:rPr>
              <a:t>2 </a:t>
            </a:r>
            <a:r>
              <a:rPr lang="zh-CN" altLang="en-US" b="1">
                <a:latin typeface="微软雅黑" panose="020B0503020204020204" pitchFamily="34" charset="-122"/>
                <a:ea typeface="微软雅黑" panose="020B0503020204020204" pitchFamily="34" charset="-122"/>
              </a:rPr>
              <a:t>中国对外贸易的金额占全球的比重</a:t>
            </a:r>
            <a:endParaRPr lang="zh-CN" altLang="en-US"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176952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F1762-3F48-9598-CBBA-35D844798143}"/>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291AB0A7-FE67-ED96-116A-79114319B000}"/>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9" name="文本框 8">
            <a:extLst>
              <a:ext uri="{FF2B5EF4-FFF2-40B4-BE49-F238E27FC236}">
                <a16:creationId xmlns:a16="http://schemas.microsoft.com/office/drawing/2014/main" id="{B6C0B6B3-09C0-5597-4B35-F35571AFC5A2}"/>
              </a:ext>
            </a:extLst>
          </p:cNvPr>
          <p:cNvSpPr txBox="1"/>
          <p:nvPr/>
        </p:nvSpPr>
        <p:spPr>
          <a:xfrm>
            <a:off x="438148" y="901508"/>
            <a:ext cx="11468101" cy="369332"/>
          </a:xfrm>
          <a:prstGeom prst="rect">
            <a:avLst/>
          </a:prstGeom>
          <a:noFill/>
        </p:spPr>
        <p:txBody>
          <a:bodyPr wrap="square" rtlCol="0">
            <a:spAutoFit/>
          </a:bodyPr>
          <a:lstStyle/>
          <a:p>
            <a:r>
              <a:rPr lang="zh-CN" altLang="en-US" b="1" dirty="0">
                <a:hlinkClick r:id="rId4"/>
              </a:rPr>
              <a:t>如何利用智能合约打击贸易洗钱？</a:t>
            </a:r>
            <a:endParaRPr lang="zh-CN" altLang="en-US" b="1" dirty="0"/>
          </a:p>
        </p:txBody>
      </p:sp>
      <p:sp>
        <p:nvSpPr>
          <p:cNvPr id="4" name="文本框 3">
            <a:extLst>
              <a:ext uri="{FF2B5EF4-FFF2-40B4-BE49-F238E27FC236}">
                <a16:creationId xmlns:a16="http://schemas.microsoft.com/office/drawing/2014/main" id="{46C982FC-3576-7C69-94D9-0D3DD9E55F32}"/>
              </a:ext>
            </a:extLst>
          </p:cNvPr>
          <p:cNvSpPr txBox="1"/>
          <p:nvPr/>
        </p:nvSpPr>
        <p:spPr>
          <a:xfrm>
            <a:off x="438148" y="1454528"/>
            <a:ext cx="6216650" cy="369332"/>
          </a:xfrm>
          <a:prstGeom prst="rect">
            <a:avLst/>
          </a:prstGeom>
          <a:noFill/>
        </p:spPr>
        <p:txBody>
          <a:bodyPr wrap="square" rtlCol="0">
            <a:spAutoFit/>
          </a:bodyPr>
          <a:lstStyle/>
          <a:p>
            <a:pPr algn="just"/>
            <a:r>
              <a:rPr lang="en-US" altLang="zh-CN" b="1" dirty="0"/>
              <a:t>1</a:t>
            </a:r>
            <a:r>
              <a:rPr lang="zh-CN" altLang="en-US" b="1" dirty="0"/>
              <a:t>、国际贸易的现代化解决方案</a:t>
            </a:r>
            <a:endParaRPr lang="zh-CN" altLang="en-US" dirty="0"/>
          </a:p>
        </p:txBody>
      </p:sp>
      <p:sp>
        <p:nvSpPr>
          <p:cNvPr id="5" name="文本框 4">
            <a:extLst>
              <a:ext uri="{FF2B5EF4-FFF2-40B4-BE49-F238E27FC236}">
                <a16:creationId xmlns:a16="http://schemas.microsoft.com/office/drawing/2014/main" id="{B2268999-7F2A-4575-0AFC-F7996CD6E1A2}"/>
              </a:ext>
            </a:extLst>
          </p:cNvPr>
          <p:cNvSpPr txBox="1"/>
          <p:nvPr/>
        </p:nvSpPr>
        <p:spPr>
          <a:xfrm>
            <a:off x="438148" y="1931348"/>
            <a:ext cx="11468101" cy="1754326"/>
          </a:xfrm>
          <a:prstGeom prst="rect">
            <a:avLst/>
          </a:prstGeom>
          <a:noFill/>
        </p:spPr>
        <p:txBody>
          <a:bodyPr wrap="square" rtlCol="0">
            <a:spAutoFit/>
          </a:bodyPr>
          <a:lstStyle/>
          <a:p>
            <a:r>
              <a:rPr lang="zh-CN" altLang="en-US" b="1" dirty="0"/>
              <a:t>智能合约</a:t>
            </a:r>
            <a:r>
              <a:rPr lang="zh-CN" altLang="en-US" dirty="0"/>
              <a:t>是存储于区块链的自动执行程序，只要满足特定条件，就会触发预设操作，进而自动执行协议。智能合约无需中介即可运行，所有相关方均可即时获得确切信息。参与者可以设定条款，包括定义区块链交易、规则、例外情况以及争议解决框架。</a:t>
            </a:r>
            <a:endParaRPr lang="en-US" altLang="zh-CN" dirty="0"/>
          </a:p>
          <a:p>
            <a:endParaRPr lang="en-US" altLang="zh-CN" dirty="0"/>
          </a:p>
          <a:p>
            <a:r>
              <a:rPr lang="zh-CN" altLang="en-US" dirty="0"/>
              <a:t>智能合约能够成为信用证强有力替代品，原因如下：① 自动化交易② 透明度与信任③ 降低成本④ 提升安全性⑤ 可定制条款⑥ 验证与合规⑦ 缓释风险⑧ 即时结算⑨ 全球可用性⑩ 互操作性</a:t>
            </a:r>
          </a:p>
        </p:txBody>
      </p:sp>
      <p:sp>
        <p:nvSpPr>
          <p:cNvPr id="2" name="文本框 1">
            <a:extLst>
              <a:ext uri="{FF2B5EF4-FFF2-40B4-BE49-F238E27FC236}">
                <a16:creationId xmlns:a16="http://schemas.microsoft.com/office/drawing/2014/main" id="{6818EB93-3D33-2F62-E6D4-B0BE9DE5BFF3}"/>
              </a:ext>
            </a:extLst>
          </p:cNvPr>
          <p:cNvSpPr txBox="1"/>
          <p:nvPr/>
        </p:nvSpPr>
        <p:spPr>
          <a:xfrm>
            <a:off x="438148" y="3976850"/>
            <a:ext cx="6216650" cy="369332"/>
          </a:xfrm>
          <a:prstGeom prst="rect">
            <a:avLst/>
          </a:prstGeom>
          <a:noFill/>
        </p:spPr>
        <p:txBody>
          <a:bodyPr wrap="square" rtlCol="0">
            <a:spAutoFit/>
          </a:bodyPr>
          <a:lstStyle/>
          <a:p>
            <a:pPr algn="just"/>
            <a:r>
              <a:rPr lang="en-US" altLang="zh-CN" b="1" dirty="0"/>
              <a:t>2</a:t>
            </a:r>
            <a:r>
              <a:rPr lang="zh-CN" altLang="en-US" b="1" dirty="0"/>
              <a:t>、国际贸易的现代化解决方案</a:t>
            </a:r>
            <a:endParaRPr lang="zh-CN" altLang="en-US" dirty="0"/>
          </a:p>
        </p:txBody>
      </p:sp>
      <p:sp>
        <p:nvSpPr>
          <p:cNvPr id="6" name="文本框 5">
            <a:extLst>
              <a:ext uri="{FF2B5EF4-FFF2-40B4-BE49-F238E27FC236}">
                <a16:creationId xmlns:a16="http://schemas.microsoft.com/office/drawing/2014/main" id="{8E0233A3-B5AD-C206-D829-EE3DD4DDF1C0}"/>
              </a:ext>
            </a:extLst>
          </p:cNvPr>
          <p:cNvSpPr txBox="1"/>
          <p:nvPr/>
        </p:nvSpPr>
        <p:spPr>
          <a:xfrm>
            <a:off x="438147" y="4428364"/>
            <a:ext cx="11468101" cy="1754326"/>
          </a:xfrm>
          <a:prstGeom prst="rect">
            <a:avLst/>
          </a:prstGeom>
          <a:noFill/>
        </p:spPr>
        <p:txBody>
          <a:bodyPr wrap="square" rtlCol="0">
            <a:spAutoFit/>
          </a:bodyPr>
          <a:lstStyle/>
          <a:p>
            <a:r>
              <a:rPr lang="zh-CN" altLang="en-US" b="1" dirty="0"/>
              <a:t>智能合约</a:t>
            </a:r>
            <a:r>
              <a:rPr lang="zh-CN" altLang="en-US" dirty="0"/>
              <a:t>可以通过许可的特定区块链网络。区块链商业网络 </a:t>
            </a:r>
            <a:r>
              <a:rPr lang="en-US" altLang="zh-CN" dirty="0"/>
              <a:t>(BCBN)</a:t>
            </a:r>
            <a:r>
              <a:rPr lang="zh-CN" altLang="en-US" dirty="0"/>
              <a:t>通过公钥基础设施确保记录不可篡改但可审计，同时实现数据加密和不可否认。同时，保密计算平台的集成进一步增强了数据共享和分析的安全性。</a:t>
            </a:r>
            <a:endParaRPr lang="en-US" altLang="zh-CN" dirty="0"/>
          </a:p>
          <a:p>
            <a:endParaRPr lang="en-US" altLang="zh-CN" dirty="0"/>
          </a:p>
          <a:p>
            <a:r>
              <a:rPr lang="zh-CN" altLang="en-US" dirty="0"/>
              <a:t>向国际贸易中引入智能合约能够带来诸多优势，包括：① 透明度与可追溯性② 自动验证③ 实时监控④ 记录不可篡改⑤ 减少高开发票</a:t>
            </a:r>
            <a:r>
              <a:rPr lang="en-US" altLang="zh-CN" dirty="0"/>
              <a:t>/</a:t>
            </a:r>
            <a:r>
              <a:rPr lang="zh-CN" altLang="en-US" dirty="0"/>
              <a:t>低开发票⑥ 消除中介⑦ 即时结算⑧ 定制化合规规则⑨ 多签名授权⑩ 全球可用性⑪ 改进尽职调查⑫降低成本</a:t>
            </a:r>
          </a:p>
        </p:txBody>
      </p:sp>
    </p:spTree>
    <p:custDataLst>
      <p:tags r:id="rId1"/>
    </p:custDataLst>
    <p:extLst>
      <p:ext uri="{BB962C8B-B14F-4D97-AF65-F5344CB8AC3E}">
        <p14:creationId xmlns:p14="http://schemas.microsoft.com/office/powerpoint/2010/main" val="4235427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69167" y="987120"/>
            <a:ext cx="11406520" cy="1336071"/>
          </a:xfrm>
          <a:prstGeom prst="rect">
            <a:avLst/>
          </a:prstGeom>
          <a:noFill/>
        </p:spPr>
        <p:txBody>
          <a:bodyPr wrap="square" rtlCol="0">
            <a:spAutoFit/>
          </a:bodyPr>
          <a:lstStyle/>
          <a:p>
            <a:pPr algn="just">
              <a:lnSpc>
                <a:spcPct val="150000"/>
              </a:lnSpc>
            </a:pPr>
            <a:r>
              <a:rPr lang="zh-CN" altLang="en-US" sz="2000" b="1" dirty="0">
                <a:latin typeface="Microsoft YaHei" panose="020B0503020204020204" pitchFamily="34" charset="-122"/>
                <a:ea typeface="Microsoft YaHei" panose="020B0503020204020204" pitchFamily="34" charset="-122"/>
              </a:rPr>
              <a:t>（三）</a:t>
            </a:r>
            <a:r>
              <a:rPr lang="zh-CN"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rPr>
              <a:t>促进服务贸易标的物向着个性化与多样化发展</a:t>
            </a:r>
            <a:endParaRPr lang="en-US"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50000"/>
              </a:lnSpc>
            </a:pPr>
            <a:r>
              <a:rPr lang="zh-CN" altLang="en-US" b="1" dirty="0">
                <a:latin typeface="Microsoft YaHei" panose="020B0503020204020204" pitchFamily="34" charset="-122"/>
                <a:ea typeface="Microsoft YaHei" panose="020B0503020204020204" pitchFamily="34" charset="-122"/>
              </a:rPr>
              <a:t>核心观点：</a:t>
            </a:r>
            <a:r>
              <a:rPr lang="zh-CN" altLang="en-US" dirty="0">
                <a:latin typeface="Microsoft YaHei" panose="020B0503020204020204" pitchFamily="34" charset="-122"/>
                <a:ea typeface="Microsoft YaHei" panose="020B0503020204020204" pitchFamily="34" charset="-122"/>
              </a:rPr>
              <a:t>人工智能通过</a:t>
            </a:r>
            <a:r>
              <a:rPr lang="zh-CN" altLang="en-US" b="1" dirty="0">
                <a:latin typeface="Microsoft YaHei" panose="020B0503020204020204" pitchFamily="34" charset="-122"/>
                <a:ea typeface="Microsoft YaHei" panose="020B0503020204020204" pitchFamily="34" charset="-122"/>
              </a:rPr>
              <a:t>大数据分析与行为预测</a:t>
            </a:r>
            <a:r>
              <a:rPr lang="zh-CN" altLang="en-US" dirty="0">
                <a:latin typeface="Microsoft YaHei" panose="020B0503020204020204" pitchFamily="34" charset="-122"/>
                <a:ea typeface="Microsoft YaHei" panose="020B0503020204020204" pitchFamily="34" charset="-122"/>
              </a:rPr>
              <a:t>，实现服务贸易的</a:t>
            </a:r>
            <a:r>
              <a:rPr lang="zh-CN" altLang="en-US" b="1" dirty="0">
                <a:latin typeface="Microsoft YaHei" panose="020B0503020204020204" pitchFamily="34" charset="-122"/>
                <a:ea typeface="Microsoft YaHei" panose="020B0503020204020204" pitchFamily="34" charset="-122"/>
              </a:rPr>
              <a:t>精准供给与个性化匹配</a:t>
            </a:r>
            <a:r>
              <a:rPr lang="zh-CN" altLang="en-US" dirty="0">
                <a:latin typeface="Microsoft YaHei" panose="020B0503020204020204" pitchFamily="34" charset="-122"/>
                <a:ea typeface="Microsoft YaHei" panose="020B0503020204020204" pitchFamily="34" charset="-122"/>
              </a:rPr>
              <a:t>，推动全球服务从标准化走向多样化与定制化。</a:t>
            </a:r>
          </a:p>
        </p:txBody>
      </p:sp>
      <p:sp>
        <p:nvSpPr>
          <p:cNvPr id="2" name="文本框 1">
            <a:extLst>
              <a:ext uri="{FF2B5EF4-FFF2-40B4-BE49-F238E27FC236}">
                <a16:creationId xmlns:a16="http://schemas.microsoft.com/office/drawing/2014/main" id="{0F4C3C62-426F-1999-7FE2-37B3386E0EAA}"/>
              </a:ext>
            </a:extLst>
          </p:cNvPr>
          <p:cNvSpPr txBox="1"/>
          <p:nvPr/>
        </p:nvSpPr>
        <p:spPr>
          <a:xfrm>
            <a:off x="369167" y="2515655"/>
            <a:ext cx="5529827" cy="1938992"/>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en-US" altLang="zh-CN" b="1" dirty="0"/>
              <a:t>AI</a:t>
            </a:r>
            <a:r>
              <a:rPr lang="zh-CN" altLang="en-US" b="1" dirty="0"/>
              <a:t>赋能下的个性化服务供给</a:t>
            </a:r>
          </a:p>
          <a:p>
            <a:pPr marL="285750" indent="-285750" algn="just">
              <a:spcBef>
                <a:spcPts val="1200"/>
              </a:spcBef>
              <a:buFont typeface="Arial" panose="020B0604020202020204" pitchFamily="34" charset="0"/>
              <a:buChar char="•"/>
            </a:pPr>
            <a:r>
              <a:rPr lang="zh-CN" altLang="en-US" dirty="0"/>
              <a:t>利用</a:t>
            </a:r>
            <a:r>
              <a:rPr lang="zh-CN" altLang="en-US" b="1" dirty="0"/>
              <a:t>算法推荐与客户画像分析</a:t>
            </a:r>
            <a:r>
              <a:rPr lang="zh-CN" altLang="en-US" dirty="0"/>
              <a:t>，识别不同客户的偏好与需求；</a:t>
            </a:r>
          </a:p>
          <a:p>
            <a:pPr marL="285750" indent="-285750" algn="just">
              <a:spcBef>
                <a:spcPts val="1200"/>
              </a:spcBef>
              <a:buFont typeface="Arial" panose="020B0604020202020204" pitchFamily="34" charset="0"/>
              <a:buChar char="•"/>
            </a:pPr>
            <a:r>
              <a:rPr lang="zh-CN" altLang="en-US" dirty="0"/>
              <a:t>帮助服务提供者实现“一人一策”式的定制化服务；</a:t>
            </a:r>
          </a:p>
          <a:p>
            <a:pPr marL="285750" indent="-285750" algn="just">
              <a:spcBef>
                <a:spcPts val="1200"/>
              </a:spcBef>
              <a:buFont typeface="Arial" panose="020B0604020202020204" pitchFamily="34" charset="0"/>
              <a:buChar char="•"/>
            </a:pPr>
            <a:r>
              <a:rPr lang="zh-CN" altLang="en-US" dirty="0"/>
              <a:t>提升客户体验与满意度，增强服务贸易附加值。</a:t>
            </a:r>
          </a:p>
        </p:txBody>
      </p:sp>
      <p:sp>
        <p:nvSpPr>
          <p:cNvPr id="5" name="文本框 4">
            <a:extLst>
              <a:ext uri="{FF2B5EF4-FFF2-40B4-BE49-F238E27FC236}">
                <a16:creationId xmlns:a16="http://schemas.microsoft.com/office/drawing/2014/main" id="{6D0E0085-76F3-36B0-A89A-ABEFF8609B04}"/>
              </a:ext>
            </a:extLst>
          </p:cNvPr>
          <p:cNvSpPr txBox="1"/>
          <p:nvPr/>
        </p:nvSpPr>
        <p:spPr>
          <a:xfrm>
            <a:off x="6094728" y="2530544"/>
            <a:ext cx="5814773" cy="2092881"/>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 </a:t>
            </a:r>
            <a:r>
              <a:rPr lang="zh-CN" altLang="en-US" b="1" dirty="0"/>
              <a:t>多样化服务场景拓展</a:t>
            </a:r>
          </a:p>
          <a:p>
            <a:pPr marL="285750" indent="-285750" algn="just">
              <a:spcBef>
                <a:spcPts val="1200"/>
              </a:spcBef>
              <a:buFont typeface="Arial" panose="020B0604020202020204" pitchFamily="34" charset="0"/>
              <a:buChar char="•"/>
            </a:pPr>
            <a:r>
              <a:rPr lang="zh-CN" altLang="en-US" dirty="0"/>
              <a:t>流媒体平台（如 </a:t>
            </a:r>
            <a:r>
              <a:rPr lang="en-US" altLang="zh-CN" b="1" dirty="0"/>
              <a:t>TikTok</a:t>
            </a:r>
            <a:r>
              <a:rPr lang="zh-CN" altLang="en-US" b="1" dirty="0"/>
              <a:t>、小红书</a:t>
            </a:r>
            <a:r>
              <a:rPr lang="zh-CN" altLang="en-US" dirty="0"/>
              <a:t>）通过</a:t>
            </a:r>
            <a:r>
              <a:rPr lang="en-US" altLang="zh-CN" dirty="0"/>
              <a:t>AI</a:t>
            </a:r>
            <a:r>
              <a:rPr lang="zh-CN" altLang="en-US" dirty="0"/>
              <a:t>技术实现：</a:t>
            </a:r>
          </a:p>
          <a:p>
            <a:pPr marL="742950" lvl="1" indent="-285750" algn="just">
              <a:spcBef>
                <a:spcPts val="1200"/>
              </a:spcBef>
              <a:buFont typeface="Arial" panose="020B0604020202020204" pitchFamily="34" charset="0"/>
              <a:buChar char="•"/>
            </a:pPr>
            <a:r>
              <a:rPr lang="zh-CN" altLang="en-US" dirty="0"/>
              <a:t>内容与服务的精准推送；</a:t>
            </a:r>
          </a:p>
          <a:p>
            <a:pPr marL="742950" lvl="1" indent="-285750" algn="just">
              <a:spcBef>
                <a:spcPts val="1200"/>
              </a:spcBef>
              <a:buFont typeface="Arial" panose="020B0604020202020204" pitchFamily="34" charset="0"/>
              <a:buChar char="•"/>
            </a:pPr>
            <a:r>
              <a:rPr lang="zh-CN" altLang="en-US" dirty="0"/>
              <a:t>覆盖学习、娱乐、旅游、住宿等多种领域；</a:t>
            </a:r>
          </a:p>
          <a:p>
            <a:pPr marL="285750" indent="-285750" algn="just">
              <a:spcBef>
                <a:spcPts val="1200"/>
              </a:spcBef>
              <a:buFont typeface="Arial" panose="020B0604020202020204" pitchFamily="34" charset="0"/>
              <a:buChar char="•"/>
            </a:pPr>
            <a:r>
              <a:rPr lang="en-US" altLang="zh-CN" dirty="0"/>
              <a:t>AI</a:t>
            </a:r>
            <a:r>
              <a:rPr lang="zh-CN" altLang="en-US" dirty="0"/>
              <a:t>驱动下的多场景融合，形成</a:t>
            </a:r>
            <a:r>
              <a:rPr lang="zh-CN" altLang="en-US" b="1" dirty="0"/>
              <a:t>跨领域服务生态</a:t>
            </a:r>
            <a:r>
              <a:rPr lang="zh-CN" altLang="en-US" dirty="0"/>
              <a:t>。</a:t>
            </a:r>
          </a:p>
        </p:txBody>
      </p:sp>
      <p:sp>
        <p:nvSpPr>
          <p:cNvPr id="6" name="文本框 5">
            <a:extLst>
              <a:ext uri="{FF2B5EF4-FFF2-40B4-BE49-F238E27FC236}">
                <a16:creationId xmlns:a16="http://schemas.microsoft.com/office/drawing/2014/main" id="{687ED150-ED9C-8D9F-6E4B-04AEC0E6EA75}"/>
              </a:ext>
            </a:extLst>
          </p:cNvPr>
          <p:cNvSpPr txBox="1"/>
          <p:nvPr/>
        </p:nvSpPr>
        <p:spPr>
          <a:xfrm>
            <a:off x="436072" y="5099191"/>
            <a:ext cx="11317311" cy="369332"/>
          </a:xfrm>
          <a:prstGeom prst="rect">
            <a:avLst/>
          </a:prstGeom>
          <a:noFill/>
        </p:spPr>
        <p:txBody>
          <a:bodyPr wrap="square" rtlCol="0">
            <a:spAutoFit/>
          </a:bodyPr>
          <a:lstStyle/>
          <a:p>
            <a:r>
              <a:rPr lang="zh-CN" altLang="en-US" b="1" dirty="0"/>
              <a:t>逻辑链条：</a:t>
            </a:r>
            <a:r>
              <a:rPr lang="en-US" altLang="zh-CN" dirty="0"/>
              <a:t>AI</a:t>
            </a:r>
            <a:r>
              <a:rPr lang="zh-CN" altLang="en-US" dirty="0"/>
              <a:t>算法 → 用户画像分析 → 精准推荐 → 个性化服务 → 服务贸易多样化升级</a:t>
            </a:r>
          </a:p>
        </p:txBody>
      </p:sp>
    </p:spTree>
    <p:custDataLst>
      <p:tags r:id="rId1"/>
    </p:custDataLst>
    <p:extLst>
      <p:ext uri="{BB962C8B-B14F-4D97-AF65-F5344CB8AC3E}">
        <p14:creationId xmlns:p14="http://schemas.microsoft.com/office/powerpoint/2010/main" val="3166096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69167" y="1051092"/>
            <a:ext cx="11417671" cy="1335879"/>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rPr>
              <a:t>（四）</a:t>
            </a:r>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促进服务贸易向更高层次的全球化发展</a:t>
            </a:r>
            <a:endParaRPr lang="en-US"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推动全球服务贸易深化：</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人工智能技术的普及与应用，使服务提供商能够</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高效进入国际市场、拓展服务半径</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，推动服务贸易迈向</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高水平全球化阶段</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zh-CN"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67E8DF99-624A-9756-456C-D3DD153095F6}"/>
              </a:ext>
            </a:extLst>
          </p:cNvPr>
          <p:cNvSpPr txBox="1"/>
          <p:nvPr/>
        </p:nvSpPr>
        <p:spPr>
          <a:xfrm>
            <a:off x="369167" y="2611918"/>
            <a:ext cx="5529827" cy="2215991"/>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zh-CN" altLang="en-US" b="1" dirty="0"/>
              <a:t>降低全球参与门槛</a:t>
            </a:r>
          </a:p>
          <a:p>
            <a:pPr marL="285750" indent="-285750" algn="just">
              <a:spcBef>
                <a:spcPts val="1200"/>
              </a:spcBef>
              <a:buFont typeface="Arial" panose="020B0604020202020204" pitchFamily="34" charset="0"/>
              <a:buChar char="•"/>
            </a:pPr>
            <a:r>
              <a:rPr lang="en-US" altLang="zh-CN" dirty="0"/>
              <a:t>AI</a:t>
            </a:r>
            <a:r>
              <a:rPr lang="zh-CN" altLang="en-US" dirty="0"/>
              <a:t>技术与数字平台为</a:t>
            </a:r>
            <a:r>
              <a:rPr lang="zh-CN" altLang="en-US" b="1" dirty="0"/>
              <a:t>中小型服务商</a:t>
            </a:r>
            <a:r>
              <a:rPr lang="zh-CN" altLang="en-US" dirty="0"/>
              <a:t>提供技术支持与市场入口；</a:t>
            </a:r>
          </a:p>
          <a:p>
            <a:pPr marL="285750" indent="-285750" algn="just">
              <a:spcBef>
                <a:spcPts val="1200"/>
              </a:spcBef>
              <a:buFont typeface="Arial" panose="020B0604020202020204" pitchFamily="34" charset="0"/>
              <a:buChar char="•"/>
            </a:pPr>
            <a:r>
              <a:rPr lang="zh-CN" altLang="en-US" dirty="0"/>
              <a:t>降低跨境交易与沟通成本，</a:t>
            </a:r>
            <a:r>
              <a:rPr lang="zh-CN" altLang="en-US" b="1" dirty="0"/>
              <a:t>扩大全球服务主体分布范围</a:t>
            </a:r>
            <a:r>
              <a:rPr lang="zh-CN" altLang="en-US" dirty="0"/>
              <a:t>；</a:t>
            </a:r>
          </a:p>
          <a:p>
            <a:pPr marL="285750" indent="-285750" algn="just">
              <a:spcBef>
                <a:spcPts val="1200"/>
              </a:spcBef>
              <a:buFont typeface="Arial" panose="020B0604020202020204" pitchFamily="34" charset="0"/>
              <a:buChar char="•"/>
            </a:pPr>
            <a:r>
              <a:rPr lang="zh-CN" altLang="en-US" dirty="0"/>
              <a:t>让更多国家与个体共享服务贸易全球化红利。</a:t>
            </a:r>
          </a:p>
        </p:txBody>
      </p:sp>
      <p:sp>
        <p:nvSpPr>
          <p:cNvPr id="5" name="文本框 4">
            <a:extLst>
              <a:ext uri="{FF2B5EF4-FFF2-40B4-BE49-F238E27FC236}">
                <a16:creationId xmlns:a16="http://schemas.microsoft.com/office/drawing/2014/main" id="{DE51E039-99C0-3FBC-E210-EFB52757E0FA}"/>
              </a:ext>
            </a:extLst>
          </p:cNvPr>
          <p:cNvSpPr txBox="1"/>
          <p:nvPr/>
        </p:nvSpPr>
        <p:spPr>
          <a:xfrm>
            <a:off x="6257011" y="2611918"/>
            <a:ext cx="5529827" cy="2092881"/>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 </a:t>
            </a:r>
            <a:r>
              <a:rPr lang="zh-CN" altLang="en-US" b="1" dirty="0"/>
              <a:t>提升全球协作与信任机制</a:t>
            </a:r>
          </a:p>
          <a:p>
            <a:pPr marL="285750" indent="-285750" algn="just">
              <a:spcBef>
                <a:spcPts val="1200"/>
              </a:spcBef>
              <a:buFont typeface="Arial" panose="020B0604020202020204" pitchFamily="34" charset="0"/>
              <a:buChar char="•"/>
            </a:pPr>
            <a:r>
              <a:rPr lang="zh-CN" altLang="en-US" dirty="0"/>
              <a:t>通过</a:t>
            </a:r>
            <a:r>
              <a:rPr lang="zh-CN" altLang="en-US" b="1" dirty="0"/>
              <a:t>大数据、实时追踪、评价反馈系统</a:t>
            </a:r>
            <a:r>
              <a:rPr lang="zh-CN" altLang="en-US" dirty="0"/>
              <a:t>实现：</a:t>
            </a:r>
          </a:p>
          <a:p>
            <a:pPr marL="742950" lvl="1" indent="-285750" algn="just">
              <a:spcBef>
                <a:spcPts val="1200"/>
              </a:spcBef>
              <a:buFont typeface="Arial" panose="020B0604020202020204" pitchFamily="34" charset="0"/>
              <a:buChar char="•"/>
            </a:pPr>
            <a:r>
              <a:rPr lang="zh-CN" altLang="en-US" dirty="0"/>
              <a:t>对跨境合作方特征与服务质量的监控；</a:t>
            </a:r>
          </a:p>
          <a:p>
            <a:pPr marL="742950" lvl="1" indent="-285750" algn="just">
              <a:spcBef>
                <a:spcPts val="1200"/>
              </a:spcBef>
              <a:buFont typeface="Arial" panose="020B0604020202020204" pitchFamily="34" charset="0"/>
              <a:buChar char="•"/>
            </a:pPr>
            <a:r>
              <a:rPr lang="zh-CN" altLang="en-US" dirty="0"/>
              <a:t>提高服务协作透明度与信任度；</a:t>
            </a:r>
          </a:p>
          <a:p>
            <a:pPr marL="742950" lvl="1" indent="-285750" algn="just">
              <a:spcBef>
                <a:spcPts val="1200"/>
              </a:spcBef>
              <a:buFont typeface="Arial" panose="020B0604020202020204" pitchFamily="34" charset="0"/>
              <a:buChar char="•"/>
            </a:pPr>
            <a:r>
              <a:rPr lang="zh-CN" altLang="en-US" dirty="0"/>
              <a:t>优化客户体验与满意度。</a:t>
            </a:r>
          </a:p>
        </p:txBody>
      </p:sp>
      <p:sp>
        <p:nvSpPr>
          <p:cNvPr id="6" name="文本框 5">
            <a:extLst>
              <a:ext uri="{FF2B5EF4-FFF2-40B4-BE49-F238E27FC236}">
                <a16:creationId xmlns:a16="http://schemas.microsoft.com/office/drawing/2014/main" id="{3CB43667-BF22-F2FE-BC0F-A32671B58A98}"/>
              </a:ext>
            </a:extLst>
          </p:cNvPr>
          <p:cNvSpPr txBox="1"/>
          <p:nvPr/>
        </p:nvSpPr>
        <p:spPr>
          <a:xfrm>
            <a:off x="419346" y="5336258"/>
            <a:ext cx="11317311" cy="369332"/>
          </a:xfrm>
          <a:prstGeom prst="rect">
            <a:avLst/>
          </a:prstGeom>
          <a:noFill/>
        </p:spPr>
        <p:txBody>
          <a:bodyPr wrap="square" rtlCol="0">
            <a:spAutoFit/>
          </a:bodyPr>
          <a:lstStyle/>
          <a:p>
            <a:r>
              <a:rPr lang="zh-CN" altLang="en-US" b="1" dirty="0"/>
              <a:t>发展逻辑：</a:t>
            </a:r>
            <a:r>
              <a:rPr lang="en-US" altLang="zh-CN" dirty="0"/>
              <a:t>AI</a:t>
            </a:r>
            <a:r>
              <a:rPr lang="zh-CN" altLang="en-US" dirty="0"/>
              <a:t>赋能 → 技术与信息共享 → 跨境协作深化 → 全球信任提升 → 服务贸易高质量全球化</a:t>
            </a:r>
          </a:p>
        </p:txBody>
      </p:sp>
    </p:spTree>
    <p:custDataLst>
      <p:tags r:id="rId1"/>
    </p:custDataLst>
    <p:extLst>
      <p:ext uri="{BB962C8B-B14F-4D97-AF65-F5344CB8AC3E}">
        <p14:creationId xmlns:p14="http://schemas.microsoft.com/office/powerpoint/2010/main" val="477329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376BC-9630-4E81-616D-B0EEBD7142AD}"/>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F9E93BE6-67D1-7C99-06B1-528566B5511A}"/>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3" name="文本框 2">
            <a:extLst>
              <a:ext uri="{FF2B5EF4-FFF2-40B4-BE49-F238E27FC236}">
                <a16:creationId xmlns:a16="http://schemas.microsoft.com/office/drawing/2014/main" id="{15129215-331B-ACB6-4310-6622FC7226AE}"/>
              </a:ext>
            </a:extLst>
          </p:cNvPr>
          <p:cNvSpPr txBox="1"/>
          <p:nvPr/>
        </p:nvSpPr>
        <p:spPr>
          <a:xfrm>
            <a:off x="298450" y="997645"/>
            <a:ext cx="11036300" cy="1477328"/>
          </a:xfrm>
          <a:prstGeom prst="rect">
            <a:avLst/>
          </a:prstGeom>
          <a:noFill/>
        </p:spPr>
        <p:txBody>
          <a:bodyPr wrap="square" rtlCol="0">
            <a:spAutoFit/>
          </a:bodyPr>
          <a:lstStyle/>
          <a:p>
            <a:r>
              <a:rPr lang="zh-CN" altLang="en-US" dirty="0">
                <a:hlinkClick r:id="rId4"/>
              </a:rPr>
              <a:t>彭泗清｜中小企业出海：新阶段、新挑战与新策略</a:t>
            </a:r>
            <a:endParaRPr lang="en-US" altLang="zh-CN" dirty="0"/>
          </a:p>
          <a:p>
            <a:endParaRPr lang="en-US" altLang="zh-CN" dirty="0"/>
          </a:p>
          <a:p>
            <a:r>
              <a:rPr lang="zh-CN" altLang="en-US" dirty="0"/>
              <a:t>随着越来越多中国企业投入出海热潮中，中小企业正成为企业出海重要力量。据海关总署副署长王令浚介绍，</a:t>
            </a:r>
            <a:r>
              <a:rPr lang="en-US" altLang="zh-CN" dirty="0"/>
              <a:t>2025</a:t>
            </a:r>
            <a:r>
              <a:rPr lang="zh-CN" altLang="en-US" dirty="0"/>
              <a:t>年上半年，我国有进出口实绩的外贸企业</a:t>
            </a:r>
            <a:r>
              <a:rPr lang="en-US" altLang="zh-CN" dirty="0"/>
              <a:t>62.8</a:t>
            </a:r>
            <a:r>
              <a:rPr lang="zh-CN" altLang="en-US" dirty="0"/>
              <a:t>万家，首次突破</a:t>
            </a:r>
            <a:r>
              <a:rPr lang="en-US" altLang="zh-CN" dirty="0"/>
              <a:t>60</a:t>
            </a:r>
            <a:r>
              <a:rPr lang="zh-CN" altLang="en-US" dirty="0"/>
              <a:t>万家，其中，民营企业</a:t>
            </a:r>
            <a:r>
              <a:rPr lang="en-US" altLang="zh-CN" dirty="0"/>
              <a:t>54.7</a:t>
            </a:r>
            <a:r>
              <a:rPr lang="zh-CN" altLang="en-US" dirty="0"/>
              <a:t>万家，占进出口总值近六成，外贸经营主体活力不断释放。</a:t>
            </a:r>
          </a:p>
        </p:txBody>
      </p:sp>
      <p:pic>
        <p:nvPicPr>
          <p:cNvPr id="9" name="图片 8" descr="水中的海豚&#10;&#10;AI 生成的内容可能不正确。">
            <a:extLst>
              <a:ext uri="{FF2B5EF4-FFF2-40B4-BE49-F238E27FC236}">
                <a16:creationId xmlns:a16="http://schemas.microsoft.com/office/drawing/2014/main" id="{5E03EDC4-0183-0EFB-FD8D-5902DD0244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510" y="2849955"/>
            <a:ext cx="4352168" cy="2964755"/>
          </a:xfrm>
          <a:prstGeom prst="rect">
            <a:avLst/>
          </a:prstGeom>
        </p:spPr>
      </p:pic>
      <p:pic>
        <p:nvPicPr>
          <p:cNvPr id="11" name="图片 10">
            <a:extLst>
              <a:ext uri="{FF2B5EF4-FFF2-40B4-BE49-F238E27FC236}">
                <a16:creationId xmlns:a16="http://schemas.microsoft.com/office/drawing/2014/main" id="{24DE4C69-0DBF-F065-A7E9-390A302EDC5E}"/>
              </a:ext>
            </a:extLst>
          </p:cNvPr>
          <p:cNvPicPr>
            <a:picLocks noChangeAspect="1"/>
          </p:cNvPicPr>
          <p:nvPr/>
        </p:nvPicPr>
        <p:blipFill>
          <a:blip r:embed="rId6"/>
          <a:stretch>
            <a:fillRect/>
          </a:stretch>
        </p:blipFill>
        <p:spPr>
          <a:xfrm>
            <a:off x="8937792" y="2324631"/>
            <a:ext cx="2667391" cy="4180038"/>
          </a:xfrm>
          <a:prstGeom prst="rect">
            <a:avLst/>
          </a:prstGeom>
        </p:spPr>
      </p:pic>
      <p:pic>
        <p:nvPicPr>
          <p:cNvPr id="13" name="图片 12" descr="飞机停在地上&#10;&#10;AI 生成的内容可能不正确。">
            <a:extLst>
              <a:ext uri="{FF2B5EF4-FFF2-40B4-BE49-F238E27FC236}">
                <a16:creationId xmlns:a16="http://schemas.microsoft.com/office/drawing/2014/main" id="{C8A3FB92-622A-A5B1-4825-0F353A7DCF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5608" y="2849955"/>
            <a:ext cx="3675784" cy="2756838"/>
          </a:xfrm>
          <a:prstGeom prst="rect">
            <a:avLst/>
          </a:prstGeom>
        </p:spPr>
      </p:pic>
    </p:spTree>
    <p:custDataLst>
      <p:tags r:id="rId1"/>
    </p:custDataLst>
    <p:extLst>
      <p:ext uri="{BB962C8B-B14F-4D97-AF65-F5344CB8AC3E}">
        <p14:creationId xmlns:p14="http://schemas.microsoft.com/office/powerpoint/2010/main" val="3462520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3" name="文本框 2">
            <a:extLst>
              <a:ext uri="{FF2B5EF4-FFF2-40B4-BE49-F238E27FC236}">
                <a16:creationId xmlns:a16="http://schemas.microsoft.com/office/drawing/2014/main" id="{22B0DBFA-B3B6-4AE1-A83F-3FA2D107C1FA}"/>
              </a:ext>
            </a:extLst>
          </p:cNvPr>
          <p:cNvSpPr txBox="1"/>
          <p:nvPr/>
        </p:nvSpPr>
        <p:spPr>
          <a:xfrm>
            <a:off x="616043" y="1603473"/>
            <a:ext cx="11274874" cy="2951705"/>
          </a:xfrm>
          <a:prstGeom prst="rect">
            <a:avLst/>
          </a:prstGeom>
          <a:noFill/>
        </p:spPr>
        <p:txBody>
          <a:bodyPr wrap="square" rtlCol="0">
            <a:spAutoFit/>
          </a:bodyPr>
          <a:lstStyle/>
          <a:p>
            <a:pPr marL="285750" indent="-285750" algn="just">
              <a:lnSpc>
                <a:spcPct val="150000"/>
              </a:lnSpc>
              <a:buFont typeface="Wingdings" pitchFamily="2" charset="2"/>
              <a:buChar char="Ø"/>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数字贸易：</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通过数字技术手段完成订购与支付的国际贸易，其中利用数字技术完成的订购贸易主要涉及通过互联网平台进行的跨境商品、服务和信息交易，而涉及数字支付的贸易活动主要包括通过计算机网络完成远程支付的国际贸易，基本涵盖了传统的跨境服务贸易活动。</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150000"/>
              </a:lnSpc>
              <a:buFont typeface="Wingdings" pitchFamily="2" charset="2"/>
              <a:buChar char="Ø"/>
            </a:pP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150000"/>
              </a:lnSpc>
              <a:buFont typeface="Wingdings" pitchFamily="2" charset="2"/>
              <a:buChar char="Ø"/>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与传统货物和服务贸易不同，</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数字贸易涉及更多与数据流动、平台交易和数字技术应用相关的内容</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。因此，人工智能的发展对数字贸易的影响，除了呈现促进数字贸易规模扩大、结构升级等在传统货物与服务贸易领域相类似的作用之外，还呈现出一些新特征。</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69168" y="1051092"/>
            <a:ext cx="5554554" cy="461665"/>
          </a:xfrm>
          <a:prstGeom prst="rect">
            <a:avLst/>
          </a:prstGeom>
          <a:noFill/>
        </p:spPr>
        <p:txBody>
          <a:bodyPr wrap="square" rtlCol="0">
            <a:spAutoFit/>
          </a:bodyPr>
          <a:lstStyle/>
          <a:p>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三、人工智能与数字贸易</a:t>
            </a:r>
            <a:r>
              <a:rPr lang="zh-CN" altLang="zh-CN" sz="2400"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33840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69167" y="954779"/>
            <a:ext cx="11417671" cy="1335879"/>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rPr>
              <a:t>（一）</a:t>
            </a:r>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实现数字贸易标的物的智能定价</a:t>
            </a:r>
            <a:endParaRPr lang="en-US"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赋能定价机制创新：</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人工智能凭借强大的</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数据抓取与分析能力</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，可整合客户特征、竞争对手价格与市场趋势，为平台交易提供</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精准的价格决策支持</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zh-CN"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30110295-C618-7228-443C-CCCBD8DD4B4A}"/>
              </a:ext>
            </a:extLst>
          </p:cNvPr>
          <p:cNvSpPr txBox="1"/>
          <p:nvPr/>
        </p:nvSpPr>
        <p:spPr>
          <a:xfrm>
            <a:off x="369167" y="2643407"/>
            <a:ext cx="5529827" cy="2215991"/>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核心功能与机制</a:t>
            </a:r>
          </a:p>
          <a:p>
            <a:pPr marL="285750" indent="-285750" algn="just">
              <a:spcBef>
                <a:spcPts val="1200"/>
              </a:spcBef>
              <a:buFont typeface="Arial" panose="020B0604020202020204" pitchFamily="34" charset="0"/>
              <a:buChar char="•"/>
            </a:pPr>
            <a:r>
              <a:rPr lang="zh-CN" altLang="en-US" b="1" dirty="0"/>
              <a:t>智能识别需求特征</a:t>
            </a:r>
            <a:r>
              <a:rPr lang="zh-CN" altLang="en-US" dirty="0"/>
              <a:t>：捕捉消费者偏好与区域差异；</a:t>
            </a:r>
          </a:p>
          <a:p>
            <a:pPr marL="285750" indent="-285750" algn="just">
              <a:spcBef>
                <a:spcPts val="1200"/>
              </a:spcBef>
              <a:buFont typeface="Arial" panose="020B0604020202020204" pitchFamily="34" charset="0"/>
              <a:buChar char="•"/>
            </a:pPr>
            <a:r>
              <a:rPr lang="zh-CN" altLang="en-US" b="1" dirty="0"/>
              <a:t>动态定价模型</a:t>
            </a:r>
            <a:r>
              <a:rPr lang="zh-CN" altLang="en-US" dirty="0"/>
              <a:t>：结合供需变化、库存水平、竞争环境等要素；</a:t>
            </a:r>
          </a:p>
          <a:p>
            <a:pPr marL="285750" indent="-285750" algn="just">
              <a:spcBef>
                <a:spcPts val="1200"/>
              </a:spcBef>
              <a:buFont typeface="Arial" panose="020B0604020202020204" pitchFamily="34" charset="0"/>
              <a:buChar char="•"/>
            </a:pPr>
            <a:r>
              <a:rPr lang="zh-CN" altLang="en-US" b="1" dirty="0"/>
              <a:t>实时算法优化</a:t>
            </a:r>
            <a:r>
              <a:rPr lang="zh-CN" altLang="en-US" dirty="0"/>
              <a:t>：依据全球市场反馈持续调整定价策略。</a:t>
            </a:r>
          </a:p>
        </p:txBody>
      </p:sp>
      <p:sp>
        <p:nvSpPr>
          <p:cNvPr id="5" name="文本框 4">
            <a:extLst>
              <a:ext uri="{FF2B5EF4-FFF2-40B4-BE49-F238E27FC236}">
                <a16:creationId xmlns:a16="http://schemas.microsoft.com/office/drawing/2014/main" id="{31EF60AA-120D-523B-B349-350660221CC6}"/>
              </a:ext>
            </a:extLst>
          </p:cNvPr>
          <p:cNvSpPr txBox="1"/>
          <p:nvPr/>
        </p:nvSpPr>
        <p:spPr>
          <a:xfrm>
            <a:off x="6293008" y="2643407"/>
            <a:ext cx="5529827" cy="2062103"/>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型平台实践</a:t>
            </a:r>
          </a:p>
          <a:p>
            <a:pPr marL="285750" indent="-285750" algn="just">
              <a:spcBef>
                <a:spcPts val="1200"/>
              </a:spcBef>
              <a:buFont typeface="Arial" panose="020B0604020202020204" pitchFamily="34" charset="0"/>
              <a:buChar char="•"/>
            </a:pPr>
            <a:r>
              <a:rPr lang="zh-CN" altLang="en-US" b="1" dirty="0"/>
              <a:t>亚马逊（</a:t>
            </a:r>
            <a:r>
              <a:rPr lang="en-US" altLang="zh-CN" b="1" dirty="0"/>
              <a:t>Amazon</a:t>
            </a:r>
            <a:r>
              <a:rPr lang="zh-CN" altLang="en-US" b="1" dirty="0"/>
              <a:t>）</a:t>
            </a:r>
            <a:r>
              <a:rPr lang="zh-CN" altLang="en-US" dirty="0"/>
              <a:t>：基于</a:t>
            </a:r>
            <a:r>
              <a:rPr lang="en-US" altLang="zh-CN" dirty="0"/>
              <a:t>AI</a:t>
            </a:r>
            <a:r>
              <a:rPr lang="zh-CN" altLang="en-US" dirty="0"/>
              <a:t>模型动态调整商品价格，实现全球市场的</a:t>
            </a:r>
            <a:r>
              <a:rPr lang="zh-CN" altLang="en-US" b="1" dirty="0"/>
              <a:t>最优收益与库存平衡</a:t>
            </a:r>
            <a:r>
              <a:rPr lang="zh-CN" altLang="en-US" dirty="0"/>
              <a:t>。</a:t>
            </a:r>
          </a:p>
          <a:p>
            <a:pPr marL="285750" indent="-285750" algn="just">
              <a:spcBef>
                <a:spcPts val="1200"/>
              </a:spcBef>
              <a:buFont typeface="Arial" panose="020B0604020202020204" pitchFamily="34" charset="0"/>
              <a:buChar char="•"/>
            </a:pPr>
            <a:r>
              <a:rPr lang="zh-CN" altLang="en-US" b="1" dirty="0"/>
              <a:t>苹果商店（</a:t>
            </a:r>
            <a:r>
              <a:rPr lang="en-US" altLang="zh-CN" b="1" dirty="0"/>
              <a:t>App Store</a:t>
            </a:r>
            <a:r>
              <a:rPr lang="zh-CN" altLang="en-US" b="1" dirty="0"/>
              <a:t>）</a:t>
            </a:r>
            <a:r>
              <a:rPr lang="zh-CN" altLang="en-US" dirty="0"/>
              <a:t>：利用</a:t>
            </a:r>
            <a:r>
              <a:rPr lang="en-US" altLang="zh-CN" dirty="0"/>
              <a:t>AI</a:t>
            </a:r>
            <a:r>
              <a:rPr lang="zh-CN" altLang="en-US" dirty="0"/>
              <a:t>算法根据地区消费能力与汇率波动，进行</a:t>
            </a:r>
            <a:r>
              <a:rPr lang="zh-CN" altLang="en-US" b="1" dirty="0"/>
              <a:t>差异化定价管理</a:t>
            </a:r>
            <a:r>
              <a:rPr lang="zh-CN" altLang="en-US" dirty="0"/>
              <a:t>，保障交易公平与效率。</a:t>
            </a:r>
          </a:p>
        </p:txBody>
      </p:sp>
      <p:sp>
        <p:nvSpPr>
          <p:cNvPr id="6" name="文本框 5">
            <a:extLst>
              <a:ext uri="{FF2B5EF4-FFF2-40B4-BE49-F238E27FC236}">
                <a16:creationId xmlns:a16="http://schemas.microsoft.com/office/drawing/2014/main" id="{FC4DA481-1F5B-6AA3-F160-34FD2DEB003D}"/>
              </a:ext>
            </a:extLst>
          </p:cNvPr>
          <p:cNvSpPr txBox="1"/>
          <p:nvPr/>
        </p:nvSpPr>
        <p:spPr>
          <a:xfrm>
            <a:off x="387164" y="5212147"/>
            <a:ext cx="11417671" cy="369332"/>
          </a:xfrm>
          <a:prstGeom prst="rect">
            <a:avLst/>
          </a:prstGeom>
          <a:noFill/>
        </p:spPr>
        <p:txBody>
          <a:bodyPr wrap="square" rtlCol="0">
            <a:spAutoFit/>
          </a:bodyPr>
          <a:lstStyle/>
          <a:p>
            <a:r>
              <a:rPr lang="zh-CN" altLang="en-US" b="1" dirty="0"/>
              <a:t>经济效应：</a:t>
            </a:r>
            <a:r>
              <a:rPr lang="en-US" altLang="zh-CN" dirty="0"/>
              <a:t>AI</a:t>
            </a:r>
            <a:r>
              <a:rPr lang="zh-CN" altLang="en-US" dirty="0"/>
              <a:t>智能定价 → 提升资源配置效率 → 优化市场竞争 → 促进全球数字贸易稳健增长</a:t>
            </a:r>
          </a:p>
        </p:txBody>
      </p:sp>
    </p:spTree>
    <p:custDataLst>
      <p:tags r:id="rId1"/>
    </p:custDataLst>
    <p:extLst>
      <p:ext uri="{BB962C8B-B14F-4D97-AF65-F5344CB8AC3E}">
        <p14:creationId xmlns:p14="http://schemas.microsoft.com/office/powerpoint/2010/main" val="1295084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412EC-1111-5731-73F0-2F8D8FAAE879}"/>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8CE4C1F6-5858-B8C1-0F57-C648891A04A6}"/>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11" name="文本框 10">
            <a:extLst>
              <a:ext uri="{FF2B5EF4-FFF2-40B4-BE49-F238E27FC236}">
                <a16:creationId xmlns:a16="http://schemas.microsoft.com/office/drawing/2014/main" id="{072D2DC7-5778-1B88-5FE4-86FEA9F2D248}"/>
              </a:ext>
            </a:extLst>
          </p:cNvPr>
          <p:cNvSpPr txBox="1"/>
          <p:nvPr/>
        </p:nvSpPr>
        <p:spPr>
          <a:xfrm>
            <a:off x="5988050" y="545521"/>
            <a:ext cx="5918200" cy="369332"/>
          </a:xfrm>
          <a:prstGeom prst="rect">
            <a:avLst/>
          </a:prstGeom>
          <a:noFill/>
        </p:spPr>
        <p:txBody>
          <a:bodyPr wrap="square" rtlCol="0">
            <a:spAutoFit/>
          </a:bodyPr>
          <a:lstStyle/>
          <a:p>
            <a:r>
              <a:rPr lang="zh-CN" altLang="en-US" b="1" dirty="0"/>
              <a:t>一年入账超</a:t>
            </a:r>
            <a:r>
              <a:rPr lang="en-US" altLang="zh-CN" b="1" dirty="0"/>
              <a:t>450</a:t>
            </a:r>
            <a:r>
              <a:rPr lang="zh-CN" altLang="en-US" b="1" dirty="0"/>
              <a:t>亿元，“苹果税”国内争议再起</a:t>
            </a:r>
          </a:p>
        </p:txBody>
      </p:sp>
      <p:pic>
        <p:nvPicPr>
          <p:cNvPr id="13" name="图片 12">
            <a:extLst>
              <a:ext uri="{FF2B5EF4-FFF2-40B4-BE49-F238E27FC236}">
                <a16:creationId xmlns:a16="http://schemas.microsoft.com/office/drawing/2014/main" id="{4B1002EA-33D2-A0C8-DD60-3B4734C1B3B5}"/>
              </a:ext>
            </a:extLst>
          </p:cNvPr>
          <p:cNvPicPr>
            <a:picLocks noChangeAspect="1"/>
          </p:cNvPicPr>
          <p:nvPr/>
        </p:nvPicPr>
        <p:blipFill>
          <a:blip r:embed="rId4"/>
          <a:stretch>
            <a:fillRect/>
          </a:stretch>
        </p:blipFill>
        <p:spPr>
          <a:xfrm>
            <a:off x="2017684" y="914853"/>
            <a:ext cx="8156632" cy="5660420"/>
          </a:xfrm>
          <a:prstGeom prst="rect">
            <a:avLst/>
          </a:prstGeom>
        </p:spPr>
      </p:pic>
    </p:spTree>
    <p:custDataLst>
      <p:tags r:id="rId1"/>
    </p:custDataLst>
    <p:extLst>
      <p:ext uri="{BB962C8B-B14F-4D97-AF65-F5344CB8AC3E}">
        <p14:creationId xmlns:p14="http://schemas.microsoft.com/office/powerpoint/2010/main" val="2471398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FFE4C-2500-F94D-B5DD-5A4FF3BCEAB7}"/>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7CB66026-1051-34A7-C398-33D597A7A0F5}"/>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11" name="文本框 10">
            <a:extLst>
              <a:ext uri="{FF2B5EF4-FFF2-40B4-BE49-F238E27FC236}">
                <a16:creationId xmlns:a16="http://schemas.microsoft.com/office/drawing/2014/main" id="{15B74CC4-3D51-B4B7-5DF5-05367429273A}"/>
              </a:ext>
            </a:extLst>
          </p:cNvPr>
          <p:cNvSpPr txBox="1"/>
          <p:nvPr/>
        </p:nvSpPr>
        <p:spPr>
          <a:xfrm>
            <a:off x="336550" y="1035050"/>
            <a:ext cx="5918200" cy="369332"/>
          </a:xfrm>
          <a:prstGeom prst="rect">
            <a:avLst/>
          </a:prstGeom>
          <a:noFill/>
        </p:spPr>
        <p:txBody>
          <a:bodyPr wrap="square" rtlCol="0">
            <a:spAutoFit/>
          </a:bodyPr>
          <a:lstStyle/>
          <a:p>
            <a:r>
              <a:rPr lang="zh-CN" altLang="en-US" b="1" dirty="0"/>
              <a:t>一年入账超</a:t>
            </a:r>
            <a:r>
              <a:rPr lang="en-US" altLang="zh-CN" b="1" dirty="0"/>
              <a:t>450</a:t>
            </a:r>
            <a:r>
              <a:rPr lang="zh-CN" altLang="en-US" b="1" dirty="0"/>
              <a:t>亿元，“苹果税”国内争议再起</a:t>
            </a:r>
          </a:p>
        </p:txBody>
      </p:sp>
      <p:pic>
        <p:nvPicPr>
          <p:cNvPr id="3" name="图片 2">
            <a:extLst>
              <a:ext uri="{FF2B5EF4-FFF2-40B4-BE49-F238E27FC236}">
                <a16:creationId xmlns:a16="http://schemas.microsoft.com/office/drawing/2014/main" id="{B5AD5E37-F9B5-9B82-6547-ECB25A67C254}"/>
              </a:ext>
            </a:extLst>
          </p:cNvPr>
          <p:cNvPicPr>
            <a:picLocks noChangeAspect="1"/>
          </p:cNvPicPr>
          <p:nvPr/>
        </p:nvPicPr>
        <p:blipFill>
          <a:blip r:embed="rId4"/>
          <a:stretch>
            <a:fillRect/>
          </a:stretch>
        </p:blipFill>
        <p:spPr>
          <a:xfrm>
            <a:off x="133350" y="2103967"/>
            <a:ext cx="6800850" cy="2625883"/>
          </a:xfrm>
          <a:prstGeom prst="rect">
            <a:avLst/>
          </a:prstGeom>
        </p:spPr>
      </p:pic>
      <p:pic>
        <p:nvPicPr>
          <p:cNvPr id="4" name="图片 3" descr="表格&#10;&#10;AI 生成的内容可能不正确。">
            <a:extLst>
              <a:ext uri="{FF2B5EF4-FFF2-40B4-BE49-F238E27FC236}">
                <a16:creationId xmlns:a16="http://schemas.microsoft.com/office/drawing/2014/main" id="{232F0F2F-69C9-CEF3-87F2-104899BB46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534" y="429233"/>
            <a:ext cx="5328966" cy="5975350"/>
          </a:xfrm>
          <a:prstGeom prst="rect">
            <a:avLst/>
          </a:prstGeom>
        </p:spPr>
      </p:pic>
    </p:spTree>
    <p:custDataLst>
      <p:tags r:id="rId1"/>
    </p:custDataLst>
    <p:extLst>
      <p:ext uri="{BB962C8B-B14F-4D97-AF65-F5344CB8AC3E}">
        <p14:creationId xmlns:p14="http://schemas.microsoft.com/office/powerpoint/2010/main" val="2312389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69167" y="978940"/>
            <a:ext cx="11384217" cy="1335879"/>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rPr>
              <a:t>（二）</a:t>
            </a:r>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提高数字产品在国际贸易过程中的市场渗透率</a:t>
            </a:r>
            <a:endParaRPr lang="en-US"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驱动的市场拓展机制：</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借助</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大数据模型与机器学习技术</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，人工智能通过精准预测与智能推荐，助力数字产品快速进入全球市场，实现</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供需两端高效匹配与低成本扩张</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2" name="文本框 1">
            <a:extLst>
              <a:ext uri="{FF2B5EF4-FFF2-40B4-BE49-F238E27FC236}">
                <a16:creationId xmlns:a16="http://schemas.microsoft.com/office/drawing/2014/main" id="{E254975F-01F6-A2B0-E170-E3AF16C6BAE8}"/>
              </a:ext>
            </a:extLst>
          </p:cNvPr>
          <p:cNvSpPr txBox="1"/>
          <p:nvPr/>
        </p:nvSpPr>
        <p:spPr>
          <a:xfrm>
            <a:off x="369167" y="2643407"/>
            <a:ext cx="5726833" cy="2215991"/>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主要功能路径</a:t>
            </a:r>
          </a:p>
          <a:p>
            <a:pPr marL="285750" indent="-285750" algn="just">
              <a:spcBef>
                <a:spcPts val="1200"/>
              </a:spcBef>
              <a:buFont typeface="Arial" panose="020B0604020202020204" pitchFamily="34" charset="0"/>
              <a:buChar char="•"/>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精准市场预测</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：分析全球用户语言、地域与文化偏好；</a:t>
            </a:r>
          </a:p>
          <a:p>
            <a:pPr marL="285750" indent="-285750" algn="just">
              <a:spcBef>
                <a:spcPts val="1200"/>
              </a:spcBef>
              <a:buFont typeface="Arial" panose="020B0604020202020204" pitchFamily="34" charset="0"/>
              <a:buChar char="•"/>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个性化推荐算法</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：推送符合不同国家消费者需求的数字产品；</a:t>
            </a:r>
          </a:p>
          <a:p>
            <a:pPr marL="285750" indent="-285750" algn="just">
              <a:spcBef>
                <a:spcPts val="1200"/>
              </a:spcBef>
              <a:buFont typeface="Arial" panose="020B0604020202020204" pitchFamily="34" charset="0"/>
              <a:buChar char="•"/>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交易效率提升</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：减少撮合与广告成本，提高市场响应速度。</a:t>
            </a:r>
          </a:p>
        </p:txBody>
      </p:sp>
      <p:sp>
        <p:nvSpPr>
          <p:cNvPr id="5" name="文本框 4">
            <a:extLst>
              <a:ext uri="{FF2B5EF4-FFF2-40B4-BE49-F238E27FC236}">
                <a16:creationId xmlns:a16="http://schemas.microsoft.com/office/drawing/2014/main" id="{9F6DC29D-EFBC-6879-1A0A-B39C84D39C58}"/>
              </a:ext>
            </a:extLst>
          </p:cNvPr>
          <p:cNvSpPr txBox="1"/>
          <p:nvPr/>
        </p:nvSpPr>
        <p:spPr>
          <a:xfrm>
            <a:off x="6208890" y="2643407"/>
            <a:ext cx="5613944" cy="2092881"/>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典型平台案例</a:t>
            </a:r>
          </a:p>
          <a:p>
            <a:pPr algn="just">
              <a:spcBef>
                <a:spcPts val="1200"/>
              </a:spcBef>
            </a:pP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YouTube / TikTok / </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小红书</a:t>
            </a: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利用</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算法追踪用户兴趣与行为模式；</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自动生成多语言内容推荐；</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促进数字产品、创作者与用户间的</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全球渗透与互动</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6" name="文本框 5">
            <a:extLst>
              <a:ext uri="{FF2B5EF4-FFF2-40B4-BE49-F238E27FC236}">
                <a16:creationId xmlns:a16="http://schemas.microsoft.com/office/drawing/2014/main" id="{07224834-35E2-17D9-557E-822183388634}"/>
              </a:ext>
            </a:extLst>
          </p:cNvPr>
          <p:cNvSpPr txBox="1"/>
          <p:nvPr/>
        </p:nvSpPr>
        <p:spPr>
          <a:xfrm>
            <a:off x="516781" y="5064876"/>
            <a:ext cx="11384217" cy="369332"/>
          </a:xfrm>
          <a:prstGeom prst="rect">
            <a:avLst/>
          </a:prstGeom>
          <a:noFill/>
        </p:spPr>
        <p:txBody>
          <a:bodyPr wrap="square" rtlCol="0">
            <a:spAutoFit/>
          </a:bodyPr>
          <a:lstStyle/>
          <a:p>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经济与贸易影响：</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市场预测 → 成本下降 → 用户覆盖扩大 → 数字贸易全球化加速</a:t>
            </a:r>
          </a:p>
        </p:txBody>
      </p:sp>
    </p:spTree>
    <p:custDataLst>
      <p:tags r:id="rId1"/>
    </p:custDataLst>
    <p:extLst>
      <p:ext uri="{BB962C8B-B14F-4D97-AF65-F5344CB8AC3E}">
        <p14:creationId xmlns:p14="http://schemas.microsoft.com/office/powerpoint/2010/main" val="3271547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69169" y="933597"/>
            <a:ext cx="11373066" cy="400110"/>
          </a:xfrm>
          <a:prstGeom prst="rect">
            <a:avLst/>
          </a:prstGeom>
          <a:noFill/>
        </p:spPr>
        <p:txBody>
          <a:bodyPr wrap="square" rtlCol="0">
            <a:spAutoFit/>
          </a:bodyPr>
          <a:lstStyle/>
          <a:p>
            <a:r>
              <a:rPr lang="zh-CN" altLang="en-US" sz="2000" b="1" dirty="0">
                <a:latin typeface="+mn-ea"/>
              </a:rPr>
              <a:t>（三）</a:t>
            </a:r>
            <a:r>
              <a:rPr lang="zh-CN" altLang="zh-CN" sz="2000" b="1" dirty="0">
                <a:effectLst/>
                <a:latin typeface="+mn-ea"/>
                <a:cs typeface="Times New Roman" panose="02020603050405020304" pitchFamily="18" charset="0"/>
              </a:rPr>
              <a:t>增强了数字贸易的效率与安全性</a:t>
            </a:r>
            <a:endParaRPr lang="en-US" altLang="zh-CN" sz="2000" b="1" dirty="0">
              <a:effectLst/>
              <a:latin typeface="+mn-ea"/>
              <a:cs typeface="Times New Roman" panose="02020603050405020304" pitchFamily="18" charset="0"/>
            </a:endParaRPr>
          </a:p>
        </p:txBody>
      </p:sp>
      <p:sp>
        <p:nvSpPr>
          <p:cNvPr id="2" name="圆角矩形 1">
            <a:extLst>
              <a:ext uri="{FF2B5EF4-FFF2-40B4-BE49-F238E27FC236}">
                <a16:creationId xmlns:a16="http://schemas.microsoft.com/office/drawing/2014/main" id="{C2697231-0D21-ABDA-081B-D822D6111D6E}"/>
              </a:ext>
            </a:extLst>
          </p:cNvPr>
          <p:cNvSpPr/>
          <p:nvPr/>
        </p:nvSpPr>
        <p:spPr>
          <a:xfrm>
            <a:off x="4234911" y="1425896"/>
            <a:ext cx="3811516" cy="362415"/>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latin typeface="Times New Roman" panose="02020603050405020304" pitchFamily="18" charset="0"/>
                <a:cs typeface="Times New Roman" panose="02020603050405020304" pitchFamily="18" charset="0"/>
              </a:rPr>
              <a:t>主要机制</a:t>
            </a:r>
          </a:p>
        </p:txBody>
      </p:sp>
      <p:sp>
        <p:nvSpPr>
          <p:cNvPr id="5" name="文本框 4">
            <a:extLst>
              <a:ext uri="{FF2B5EF4-FFF2-40B4-BE49-F238E27FC236}">
                <a16:creationId xmlns:a16="http://schemas.microsoft.com/office/drawing/2014/main" id="{89286C49-C3CE-E1EC-6C02-885078912168}"/>
              </a:ext>
            </a:extLst>
          </p:cNvPr>
          <p:cNvSpPr txBox="1"/>
          <p:nvPr/>
        </p:nvSpPr>
        <p:spPr>
          <a:xfrm>
            <a:off x="359223" y="2290240"/>
            <a:ext cx="5604078" cy="2492990"/>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zh-CN" altLang="en-US" b="1" dirty="0"/>
              <a:t>效率提升机制</a:t>
            </a:r>
          </a:p>
          <a:p>
            <a:pPr marL="285750" indent="-285750" algn="just">
              <a:spcBef>
                <a:spcPts val="1200"/>
              </a:spcBef>
              <a:buFont typeface="Arial" panose="020B0604020202020204" pitchFamily="34" charset="0"/>
              <a:buChar char="•"/>
            </a:pPr>
            <a:r>
              <a:rPr lang="zh-CN" altLang="en-US" b="1" dirty="0"/>
              <a:t>智能自动化处理</a:t>
            </a:r>
            <a:r>
              <a:rPr lang="zh-CN" altLang="en-US" dirty="0"/>
              <a:t>：</a:t>
            </a:r>
            <a:r>
              <a:rPr lang="en-US" altLang="zh-CN" dirty="0"/>
              <a:t>AI</a:t>
            </a:r>
            <a:r>
              <a:rPr lang="zh-CN" altLang="en-US" dirty="0"/>
              <a:t>可自动完成订单匹配、需求响应与风险识别；</a:t>
            </a:r>
          </a:p>
          <a:p>
            <a:pPr marL="285750" indent="-285750" algn="just">
              <a:spcBef>
                <a:spcPts val="1200"/>
              </a:spcBef>
              <a:buFont typeface="Arial" panose="020B0604020202020204" pitchFamily="34" charset="0"/>
              <a:buChar char="•"/>
            </a:pPr>
            <a:r>
              <a:rPr lang="en-US" altLang="zh-CN" b="1" dirty="0"/>
              <a:t>AI</a:t>
            </a:r>
            <a:r>
              <a:rPr lang="zh-CN" altLang="en-US" b="1" dirty="0"/>
              <a:t>客服系统</a:t>
            </a:r>
            <a:r>
              <a:rPr lang="zh-CN" altLang="en-US" dirty="0"/>
              <a:t>：实现</a:t>
            </a:r>
            <a:r>
              <a:rPr lang="en-US" altLang="zh-CN" dirty="0"/>
              <a:t>24</a:t>
            </a:r>
            <a:r>
              <a:rPr lang="zh-CN" altLang="en-US" dirty="0"/>
              <a:t>小时全球在线支持，快速处理跨境纠纷与咨询；</a:t>
            </a:r>
          </a:p>
          <a:p>
            <a:pPr marL="285750" indent="-285750" algn="just">
              <a:spcBef>
                <a:spcPts val="1200"/>
              </a:spcBef>
              <a:buFont typeface="Arial" panose="020B0604020202020204" pitchFamily="34" charset="0"/>
              <a:buChar char="•"/>
            </a:pPr>
            <a:r>
              <a:rPr lang="zh-CN" altLang="en-US" b="1" dirty="0"/>
              <a:t>交易流程优化</a:t>
            </a:r>
            <a:r>
              <a:rPr lang="zh-CN" altLang="en-US" dirty="0"/>
              <a:t>：减少地域、语言、时差带来的摩擦，</a:t>
            </a:r>
            <a:br>
              <a:rPr lang="zh-CN" altLang="en-US" dirty="0"/>
            </a:br>
            <a:r>
              <a:rPr lang="zh-CN" altLang="en-US" dirty="0"/>
              <a:t>提高全球数字贸易运转速度。</a:t>
            </a:r>
          </a:p>
        </p:txBody>
      </p:sp>
      <p:sp>
        <p:nvSpPr>
          <p:cNvPr id="6" name="文本框 5">
            <a:extLst>
              <a:ext uri="{FF2B5EF4-FFF2-40B4-BE49-F238E27FC236}">
                <a16:creationId xmlns:a16="http://schemas.microsoft.com/office/drawing/2014/main" id="{6779A699-6585-039A-6A75-D9584FA4BEA7}"/>
              </a:ext>
            </a:extLst>
          </p:cNvPr>
          <p:cNvSpPr txBox="1"/>
          <p:nvPr/>
        </p:nvSpPr>
        <p:spPr>
          <a:xfrm>
            <a:off x="6228702" y="2286631"/>
            <a:ext cx="5513534" cy="2492990"/>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 </a:t>
            </a:r>
            <a:r>
              <a:rPr lang="zh-CN" altLang="en-US" b="1" dirty="0"/>
              <a:t>安全保障机制</a:t>
            </a:r>
          </a:p>
          <a:p>
            <a:pPr marL="285750" indent="-285750" algn="just">
              <a:spcBef>
                <a:spcPts val="1200"/>
              </a:spcBef>
              <a:buFont typeface="Arial" panose="020B0604020202020204" pitchFamily="34" charset="0"/>
              <a:buChar char="•"/>
            </a:pPr>
            <a:r>
              <a:rPr lang="zh-CN" altLang="en-US" b="1" dirty="0"/>
              <a:t>智能身份验证</a:t>
            </a:r>
            <a:r>
              <a:rPr lang="zh-CN" altLang="en-US" dirty="0"/>
              <a:t>：人脸识别、行为识别确保交易双方真实可信；</a:t>
            </a:r>
          </a:p>
          <a:p>
            <a:pPr marL="285750" indent="-285750" algn="just">
              <a:spcBef>
                <a:spcPts val="1200"/>
              </a:spcBef>
              <a:buFont typeface="Arial" panose="020B0604020202020204" pitchFamily="34" charset="0"/>
              <a:buChar char="•"/>
            </a:pPr>
            <a:r>
              <a:rPr lang="zh-CN" altLang="en-US" b="1" dirty="0"/>
              <a:t>支付加密技术</a:t>
            </a:r>
            <a:r>
              <a:rPr lang="zh-CN" altLang="en-US" dirty="0"/>
              <a:t>：</a:t>
            </a:r>
            <a:r>
              <a:rPr lang="en-US" altLang="zh-CN" dirty="0"/>
              <a:t>AI</a:t>
            </a:r>
            <a:r>
              <a:rPr lang="zh-CN" altLang="en-US" dirty="0"/>
              <a:t>驱动的加密算法与区块链系统确保数据安全；</a:t>
            </a:r>
          </a:p>
          <a:p>
            <a:pPr marL="285750" indent="-285750" algn="just">
              <a:spcBef>
                <a:spcPts val="1200"/>
              </a:spcBef>
              <a:buFont typeface="Arial" panose="020B0604020202020204" pitchFamily="34" charset="0"/>
              <a:buChar char="•"/>
            </a:pPr>
            <a:r>
              <a:rPr lang="zh-CN" altLang="en-US" b="1" dirty="0"/>
              <a:t>跨币种实时结算</a:t>
            </a:r>
            <a:r>
              <a:rPr lang="zh-CN" altLang="en-US" dirty="0"/>
              <a:t>：利用加密货币与智能支付网关提升支付效率。</a:t>
            </a:r>
          </a:p>
        </p:txBody>
      </p:sp>
      <p:sp>
        <p:nvSpPr>
          <p:cNvPr id="9" name="左大括号 8">
            <a:extLst>
              <a:ext uri="{FF2B5EF4-FFF2-40B4-BE49-F238E27FC236}">
                <a16:creationId xmlns:a16="http://schemas.microsoft.com/office/drawing/2014/main" id="{6F4704D2-0163-F462-8483-370D21F08470}"/>
              </a:ext>
            </a:extLst>
          </p:cNvPr>
          <p:cNvSpPr/>
          <p:nvPr/>
        </p:nvSpPr>
        <p:spPr>
          <a:xfrm rot="5400000">
            <a:off x="5959462" y="-1848423"/>
            <a:ext cx="362415" cy="777771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55608122-505E-9BB8-8BB3-86225BA25172}"/>
              </a:ext>
            </a:extLst>
          </p:cNvPr>
          <p:cNvSpPr txBox="1"/>
          <p:nvPr/>
        </p:nvSpPr>
        <p:spPr>
          <a:xfrm>
            <a:off x="448560" y="5019491"/>
            <a:ext cx="11384217" cy="1200329"/>
          </a:xfrm>
          <a:prstGeom prst="rect">
            <a:avLst/>
          </a:prstGeom>
          <a:noFill/>
        </p:spPr>
        <p:txBody>
          <a:bodyPr wrap="square" rtlCol="0">
            <a:spAutoFit/>
          </a:bodyPr>
          <a:lstStyle/>
          <a:p>
            <a:pPr algn="just"/>
            <a:r>
              <a:rPr lang="zh-CN" altLang="en-US" b="1" dirty="0"/>
              <a:t>典型应用案例</a:t>
            </a:r>
          </a:p>
          <a:p>
            <a:pPr algn="just">
              <a:buFont typeface="Arial" panose="020B0604020202020204" pitchFamily="34" charset="0"/>
              <a:buChar char="•"/>
            </a:pPr>
            <a:r>
              <a:rPr lang="zh-CN" altLang="en-US" b="1" dirty="0"/>
              <a:t>支付宝 </a:t>
            </a:r>
            <a:r>
              <a:rPr lang="en-US" altLang="zh-CN" b="1" dirty="0"/>
              <a:t>/ PayPal</a:t>
            </a:r>
            <a:r>
              <a:rPr lang="zh-CN" altLang="en-US" b="1" dirty="0"/>
              <a:t>：</a:t>
            </a:r>
            <a:r>
              <a:rPr lang="en-US" altLang="zh-CN" dirty="0"/>
              <a:t>AI</a:t>
            </a:r>
            <a:r>
              <a:rPr lang="zh-CN" altLang="en-US" dirty="0"/>
              <a:t>监测交易异常行为，自动触发支付风险审核，实现高效、低风险的全球支付体系</a:t>
            </a:r>
            <a:endParaRPr lang="en-US" altLang="zh-CN" dirty="0"/>
          </a:p>
          <a:p>
            <a:pPr algn="just"/>
            <a:endParaRPr lang="en-US" altLang="zh-CN" dirty="0"/>
          </a:p>
          <a:p>
            <a:pPr algn="just"/>
            <a:r>
              <a:rPr lang="zh-CN" altLang="en-US" b="1" dirty="0"/>
              <a:t>综合成效：</a:t>
            </a:r>
            <a:r>
              <a:rPr lang="en-US" altLang="zh-CN" dirty="0"/>
              <a:t>AI → </a:t>
            </a:r>
            <a:r>
              <a:rPr lang="zh-CN" altLang="en-US" dirty="0"/>
              <a:t>自动化交易 </a:t>
            </a:r>
            <a:r>
              <a:rPr lang="en-US" altLang="zh-CN" dirty="0"/>
              <a:t>+ </a:t>
            </a:r>
            <a:r>
              <a:rPr lang="zh-CN" altLang="en-US" dirty="0"/>
              <a:t>智能风控 </a:t>
            </a:r>
            <a:r>
              <a:rPr lang="en-US" altLang="zh-CN" dirty="0"/>
              <a:t>+ </a:t>
            </a:r>
            <a:r>
              <a:rPr lang="zh-CN" altLang="en-US" dirty="0"/>
              <a:t>加密安全 → 全球数字贸易更高效、更可信</a:t>
            </a:r>
          </a:p>
        </p:txBody>
      </p:sp>
    </p:spTree>
    <p:custDataLst>
      <p:tags r:id="rId1"/>
    </p:custDataLst>
    <p:extLst>
      <p:ext uri="{BB962C8B-B14F-4D97-AF65-F5344CB8AC3E}">
        <p14:creationId xmlns:p14="http://schemas.microsoft.com/office/powerpoint/2010/main" val="4089498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AB463-3494-26C2-83C6-8E279D8B7570}"/>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96EDE451-FB08-7305-73D3-409B1011CCF5}"/>
              </a:ext>
            </a:extLst>
          </p:cNvPr>
          <p:cNvSpPr txBox="1"/>
          <p:nvPr/>
        </p:nvSpPr>
        <p:spPr>
          <a:xfrm>
            <a:off x="406263" y="882789"/>
            <a:ext cx="4730750" cy="5632311"/>
          </a:xfrm>
          <a:prstGeom prst="rect">
            <a:avLst/>
          </a:prstGeom>
          <a:noFill/>
        </p:spPr>
        <p:txBody>
          <a:bodyPr wrap="square" rtlCol="0">
            <a:spAutoFit/>
          </a:bodyPr>
          <a:lstStyle/>
          <a:p>
            <a:pPr algn="just"/>
            <a:r>
              <a:rPr lang="zh-CN" altLang="en-US" b="1" dirty="0">
                <a:latin typeface="微软雅黑" panose="020B0503020204020204" pitchFamily="34" charset="-122"/>
                <a:ea typeface="微软雅黑" panose="020B0503020204020204" pitchFamily="34" charset="-122"/>
              </a:rPr>
              <a:t>中国对世界各国家地区贸易金额的变化情况</a:t>
            </a:r>
            <a:endParaRPr lang="en-US" altLang="zh-CN" b="1"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从国家和地区来看，</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年相较</a:t>
            </a:r>
            <a:r>
              <a:rPr lang="en-US" altLang="zh-CN" dirty="0">
                <a:latin typeface="微软雅黑" panose="020B0503020204020204" pitchFamily="34" charset="-122"/>
                <a:ea typeface="微软雅黑" panose="020B0503020204020204" pitchFamily="34" charset="-122"/>
              </a:rPr>
              <a:t>2017</a:t>
            </a:r>
            <a:r>
              <a:rPr lang="zh-CN" altLang="en-US" dirty="0">
                <a:latin typeface="微软雅黑" panose="020B0503020204020204" pitchFamily="34" charset="-122"/>
                <a:ea typeface="微软雅黑" panose="020B0503020204020204" pitchFamily="34" charset="-122"/>
              </a:rPr>
              <a:t>年，中国对外贸易的主要伙伴结构出现一定变化。</a:t>
            </a: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出口方面，美国和越南位居增长前列，出口额增加超过</a:t>
            </a:r>
            <a:r>
              <a:rPr lang="en-US" altLang="zh-CN" dirty="0">
                <a:latin typeface="微软雅黑" panose="020B0503020204020204" pitchFamily="34" charset="-122"/>
                <a:ea typeface="微软雅黑" panose="020B0503020204020204" pitchFamily="34" charset="-122"/>
              </a:rPr>
              <a:t>900</a:t>
            </a:r>
            <a:r>
              <a:rPr lang="zh-CN" altLang="en-US" dirty="0">
                <a:latin typeface="微软雅黑" panose="020B0503020204020204" pitchFamily="34" charset="-122"/>
                <a:ea typeface="微软雅黑" panose="020B0503020204020204" pitchFamily="34" charset="-122"/>
              </a:rPr>
              <a:t>亿美元，显示出中美经贸关系在波动中仍具有一定韧性。</a:t>
            </a: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进口方面，增长主要集中于亚太和南美地区。中国台湾、巴西、马来西亚和越南是中国进口增长最显著的国家和地区，反映出中国与“一带一路”沿线及资源出口国的经贸联系持续深化。</a:t>
            </a: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总体来看，中国对外贸易伙伴结构在保持传统市场稳定的同时，进一步向亚洲和新兴经济体扩展，体现出外贸格局的多元化趋势。</a:t>
            </a:r>
          </a:p>
        </p:txBody>
      </p:sp>
      <p:sp>
        <p:nvSpPr>
          <p:cNvPr id="5" name="文本框 4">
            <a:extLst>
              <a:ext uri="{FF2B5EF4-FFF2-40B4-BE49-F238E27FC236}">
                <a16:creationId xmlns:a16="http://schemas.microsoft.com/office/drawing/2014/main" id="{93439C3C-60EC-D047-9AD2-E9853C37CFCA}"/>
              </a:ext>
            </a:extLst>
          </p:cNvPr>
          <p:cNvSpPr txBox="1"/>
          <p:nvPr/>
        </p:nvSpPr>
        <p:spPr>
          <a:xfrm>
            <a:off x="311150" y="342900"/>
            <a:ext cx="6375400" cy="46166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中国对外贸易的结构变化：</a:t>
            </a:r>
            <a:r>
              <a:rPr lang="en-US" altLang="zh-CN" sz="2400" b="1" dirty="0">
                <a:solidFill>
                  <a:srgbClr val="C00000"/>
                </a:solidFill>
                <a:latin typeface="微软雅黑" panose="020B0503020204020204" pitchFamily="34" charset="-122"/>
                <a:ea typeface="微软雅黑" panose="020B0503020204020204" pitchFamily="34" charset="-122"/>
              </a:rPr>
              <a:t>2000-2024</a:t>
            </a:r>
            <a:r>
              <a:rPr lang="zh-CN" altLang="en-US" sz="2400" b="1" dirty="0">
                <a:solidFill>
                  <a:srgbClr val="C00000"/>
                </a:solidFill>
                <a:latin typeface="微软雅黑" panose="020B0503020204020204" pitchFamily="34" charset="-122"/>
                <a:ea typeface="微软雅黑" panose="020B0503020204020204" pitchFamily="34" charset="-122"/>
              </a:rPr>
              <a:t>年</a:t>
            </a:r>
          </a:p>
        </p:txBody>
      </p:sp>
      <p:pic>
        <p:nvPicPr>
          <p:cNvPr id="3" name="图片 2" descr="表格&#10;&#10;AI 生成的内容可能不正确。">
            <a:extLst>
              <a:ext uri="{FF2B5EF4-FFF2-40B4-BE49-F238E27FC236}">
                <a16:creationId xmlns:a16="http://schemas.microsoft.com/office/drawing/2014/main" id="{4E340B2A-D0BC-A97E-1D8B-DC2E99072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6998" y="1866215"/>
            <a:ext cx="6358496" cy="3936212"/>
          </a:xfrm>
          <a:prstGeom prst="rect">
            <a:avLst/>
          </a:prstGeom>
        </p:spPr>
      </p:pic>
      <p:sp>
        <p:nvSpPr>
          <p:cNvPr id="7" name="文本框 6">
            <a:extLst>
              <a:ext uri="{FF2B5EF4-FFF2-40B4-BE49-F238E27FC236}">
                <a16:creationId xmlns:a16="http://schemas.microsoft.com/office/drawing/2014/main" id="{ABE91386-7133-2E29-8F42-03B68C6D3E8C}"/>
              </a:ext>
            </a:extLst>
          </p:cNvPr>
          <p:cNvSpPr txBox="1"/>
          <p:nvPr/>
        </p:nvSpPr>
        <p:spPr>
          <a:xfrm>
            <a:off x="6438900" y="1156384"/>
            <a:ext cx="4787900" cy="646331"/>
          </a:xfrm>
          <a:prstGeom prst="rect">
            <a:avLst/>
          </a:prstGeom>
          <a:noFill/>
        </p:spPr>
        <p:txBody>
          <a:bodyPr wrap="square" rtlCol="0">
            <a:spAutoFit/>
          </a:bodyPr>
          <a:lstStyle/>
          <a:p>
            <a:pPr algn="ctr"/>
            <a:r>
              <a:rPr lang="zh-CN" altLang="en-US" b="1" dirty="0"/>
              <a:t>表</a:t>
            </a:r>
            <a:r>
              <a:rPr lang="en-US" altLang="zh-CN" b="1" dirty="0"/>
              <a:t>3 </a:t>
            </a:r>
            <a:r>
              <a:rPr lang="zh-CN" altLang="en-US" b="1" dirty="0"/>
              <a:t>中国对世界各国贸易金额的变化情况（</a:t>
            </a:r>
            <a:r>
              <a:rPr lang="en-US" altLang="zh-CN" b="1" dirty="0"/>
              <a:t>2024</a:t>
            </a:r>
            <a:r>
              <a:rPr lang="zh-CN" altLang="en-US" b="1" dirty="0"/>
              <a:t>年与</a:t>
            </a:r>
            <a:r>
              <a:rPr lang="en-US" altLang="zh-CN" b="1" dirty="0"/>
              <a:t>2017</a:t>
            </a:r>
            <a:r>
              <a:rPr lang="zh-CN" altLang="en-US" b="1" dirty="0"/>
              <a:t>年比较，按金额从高到低排列）</a:t>
            </a:r>
          </a:p>
        </p:txBody>
      </p:sp>
    </p:spTree>
    <p:custDataLst>
      <p:tags r:id="rId1"/>
    </p:custDataLst>
    <p:extLst>
      <p:ext uri="{BB962C8B-B14F-4D97-AF65-F5344CB8AC3E}">
        <p14:creationId xmlns:p14="http://schemas.microsoft.com/office/powerpoint/2010/main" val="2001666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10634" y="804789"/>
            <a:ext cx="11373066" cy="1751570"/>
          </a:xfrm>
          <a:prstGeom prst="rect">
            <a:avLst/>
          </a:prstGeom>
          <a:noFill/>
        </p:spPr>
        <p:txBody>
          <a:bodyPr wrap="square" rtlCol="0">
            <a:spAutoFit/>
          </a:bodyPr>
          <a:lstStyle/>
          <a:p>
            <a:pPr algn="just">
              <a:lnSpc>
                <a:spcPct val="150000"/>
              </a:lnSpc>
            </a:pPr>
            <a:r>
              <a:rPr lang="zh-CN" altLang="en-US" sz="2000" b="1" dirty="0">
                <a:latin typeface="Microsoft YaHei" panose="020B0503020204020204" pitchFamily="34" charset="-122"/>
                <a:ea typeface="Microsoft YaHei" panose="020B0503020204020204" pitchFamily="34" charset="-122"/>
              </a:rPr>
              <a:t>（四）</a:t>
            </a:r>
            <a:r>
              <a:rPr lang="zh-CN"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rPr>
              <a:t>为数字产品知识产权的保护提供有力保障</a:t>
            </a:r>
            <a:endParaRPr lang="en-US"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50000"/>
              </a:lnSpc>
            </a:pPr>
            <a:r>
              <a:rPr lang="zh-CN" altLang="en-US" b="1" dirty="0">
                <a:latin typeface="Microsoft YaHei" panose="020B0503020204020204" pitchFamily="34" charset="-122"/>
                <a:ea typeface="Microsoft YaHei" panose="020B0503020204020204" pitchFamily="34" charset="-122"/>
              </a:rPr>
              <a:t>问题背景</a:t>
            </a:r>
          </a:p>
          <a:p>
            <a:pPr marL="285750" indent="-285750" algn="just">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数字产品（如音乐、视频、直播内容）</a:t>
            </a:r>
            <a:r>
              <a:rPr lang="zh-CN" altLang="en-US" b="1" dirty="0">
                <a:latin typeface="Microsoft YaHei" panose="020B0503020204020204" pitchFamily="34" charset="-122"/>
                <a:ea typeface="Microsoft YaHei" panose="020B0503020204020204" pitchFamily="34" charset="-122"/>
              </a:rPr>
              <a:t>易被复制与传播</a:t>
            </a:r>
            <a:r>
              <a:rPr lang="zh-CN" altLang="en-US" dirty="0">
                <a:latin typeface="Microsoft YaHei" panose="020B0503020204020204" pitchFamily="34" charset="-122"/>
                <a:ea typeface="Microsoft YaHei" panose="020B0503020204020204" pitchFamily="34" charset="-122"/>
              </a:rPr>
              <a:t>，传统监管方式难以及时发现侵权行为。</a:t>
            </a:r>
          </a:p>
          <a:p>
            <a:pPr marL="285750" indent="-285750" algn="just">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盗版、非法转载等行为</a:t>
            </a:r>
            <a:r>
              <a:rPr lang="zh-CN" altLang="en-US" b="1" dirty="0">
                <a:latin typeface="Microsoft YaHei" panose="020B0503020204020204" pitchFamily="34" charset="-122"/>
                <a:ea typeface="Microsoft YaHei" panose="020B0503020204020204" pitchFamily="34" charset="-122"/>
              </a:rPr>
              <a:t>侵害原创者权益、削弱创新动力</a:t>
            </a:r>
            <a:r>
              <a:rPr lang="zh-CN" altLang="en-US" dirty="0">
                <a:latin typeface="Microsoft YaHei" panose="020B0503020204020204" pitchFamily="34" charset="-122"/>
                <a:ea typeface="Microsoft YaHei" panose="020B0503020204020204" pitchFamily="34" charset="-122"/>
              </a:rPr>
              <a:t>。</a:t>
            </a:r>
          </a:p>
        </p:txBody>
      </p:sp>
      <p:sp>
        <p:nvSpPr>
          <p:cNvPr id="2" name="圆角矩形 1">
            <a:extLst>
              <a:ext uri="{FF2B5EF4-FFF2-40B4-BE49-F238E27FC236}">
                <a16:creationId xmlns:a16="http://schemas.microsoft.com/office/drawing/2014/main" id="{9257B40B-8D84-0B05-4DAE-8EAAB1C2A4DF}"/>
              </a:ext>
            </a:extLst>
          </p:cNvPr>
          <p:cNvSpPr/>
          <p:nvPr/>
        </p:nvSpPr>
        <p:spPr>
          <a:xfrm>
            <a:off x="4091409" y="2612437"/>
            <a:ext cx="3811516" cy="362415"/>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b="1" dirty="0">
                <a:latin typeface="Times New Roman" panose="02020603050405020304" pitchFamily="18" charset="0"/>
                <a:cs typeface="Times New Roman" panose="02020603050405020304" pitchFamily="18" charset="0"/>
              </a:rPr>
              <a:t>AI</a:t>
            </a:r>
            <a:r>
              <a:rPr kumimoji="1" lang="zh-CN" altLang="en-US" b="1" dirty="0">
                <a:latin typeface="Times New Roman" panose="02020603050405020304" pitchFamily="18" charset="0"/>
                <a:cs typeface="Times New Roman" panose="02020603050405020304" pitchFamily="18" charset="0"/>
              </a:rPr>
              <a:t>赋能的技术路径</a:t>
            </a:r>
          </a:p>
        </p:txBody>
      </p:sp>
      <p:sp>
        <p:nvSpPr>
          <p:cNvPr id="5" name="文本框 4">
            <a:extLst>
              <a:ext uri="{FF2B5EF4-FFF2-40B4-BE49-F238E27FC236}">
                <a16:creationId xmlns:a16="http://schemas.microsoft.com/office/drawing/2014/main" id="{C24BCC69-F1FE-6489-25A3-4D7C1A9A2661}"/>
              </a:ext>
            </a:extLst>
          </p:cNvPr>
          <p:cNvSpPr txBox="1"/>
          <p:nvPr/>
        </p:nvSpPr>
        <p:spPr>
          <a:xfrm>
            <a:off x="578853" y="3429001"/>
            <a:ext cx="3512556" cy="923330"/>
          </a:xfrm>
          <a:prstGeom prst="rect">
            <a:avLst/>
          </a:prstGeom>
          <a:noFill/>
          <a:ln w="19050">
            <a:solidFill>
              <a:schemeClr val="accent1"/>
            </a:solidFill>
            <a:prstDash val="dash"/>
          </a:ln>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zh-CN" altLang="en-US" b="1" dirty="0"/>
              <a:t>数据追踪与内容识别</a:t>
            </a:r>
            <a:r>
              <a:rPr lang="zh-CN" altLang="en-US" dirty="0"/>
              <a:t>：</a:t>
            </a:r>
            <a:br>
              <a:rPr lang="zh-CN" altLang="en-US" dirty="0"/>
            </a:br>
            <a:r>
              <a:rPr lang="en-US" altLang="zh-CN" dirty="0"/>
              <a:t>AI</a:t>
            </a:r>
            <a:r>
              <a:rPr lang="zh-CN" altLang="en-US" dirty="0"/>
              <a:t>可在全球互联网范围内追踪非法传播路径，快速识别侵权源头</a:t>
            </a:r>
          </a:p>
        </p:txBody>
      </p:sp>
      <p:sp>
        <p:nvSpPr>
          <p:cNvPr id="7" name="左大括号 6">
            <a:extLst>
              <a:ext uri="{FF2B5EF4-FFF2-40B4-BE49-F238E27FC236}">
                <a16:creationId xmlns:a16="http://schemas.microsoft.com/office/drawing/2014/main" id="{C2199A3A-8523-5DD2-B85C-284C51153D0F}"/>
              </a:ext>
            </a:extLst>
          </p:cNvPr>
          <p:cNvSpPr/>
          <p:nvPr/>
        </p:nvSpPr>
        <p:spPr>
          <a:xfrm rot="5400000">
            <a:off x="5815960" y="-697144"/>
            <a:ext cx="362415" cy="777771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A831B5A-D4A7-1A4D-89BA-53A5849990F9}"/>
              </a:ext>
            </a:extLst>
          </p:cNvPr>
          <p:cNvSpPr txBox="1"/>
          <p:nvPr/>
        </p:nvSpPr>
        <p:spPr>
          <a:xfrm>
            <a:off x="4501882" y="3429001"/>
            <a:ext cx="3512556" cy="1200329"/>
          </a:xfrm>
          <a:prstGeom prst="rect">
            <a:avLst/>
          </a:prstGeom>
          <a:noFill/>
          <a:ln w="19050">
            <a:solidFill>
              <a:schemeClr val="accent1"/>
            </a:solidFill>
            <a:prstDash val="dash"/>
          </a:ln>
        </p:spPr>
        <p:txBody>
          <a:bodyPr wrap="square" rtlCol="0">
            <a:spAutoFit/>
          </a:bodyPr>
          <a:lstStyle/>
          <a:p>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 </a:t>
            </a:r>
            <a:r>
              <a:rPr lang="zh-CN" altLang="en-US" b="1" dirty="0"/>
              <a:t>大数据智能分析</a:t>
            </a:r>
            <a:r>
              <a:rPr lang="zh-CN" altLang="en-US" dirty="0"/>
              <a:t>：</a:t>
            </a:r>
            <a:br>
              <a:rPr lang="zh-CN" altLang="en-US" dirty="0"/>
            </a:br>
            <a:r>
              <a:rPr lang="zh-CN" altLang="en-US" dirty="0"/>
              <a:t>实时比对文件特征（如音频波形、视频帧结构等），精准识别未经授权内容</a:t>
            </a:r>
          </a:p>
        </p:txBody>
      </p:sp>
      <p:sp>
        <p:nvSpPr>
          <p:cNvPr id="10" name="文本框 9">
            <a:extLst>
              <a:ext uri="{FF2B5EF4-FFF2-40B4-BE49-F238E27FC236}">
                <a16:creationId xmlns:a16="http://schemas.microsoft.com/office/drawing/2014/main" id="{75836E79-C89C-83FC-6E1C-351BD12A5E4B}"/>
              </a:ext>
            </a:extLst>
          </p:cNvPr>
          <p:cNvSpPr txBox="1"/>
          <p:nvPr/>
        </p:nvSpPr>
        <p:spPr>
          <a:xfrm>
            <a:off x="8424911" y="3429000"/>
            <a:ext cx="3512556" cy="923330"/>
          </a:xfrm>
          <a:prstGeom prst="rect">
            <a:avLst/>
          </a:prstGeom>
          <a:noFill/>
          <a:ln w="19050">
            <a:solidFill>
              <a:schemeClr val="accent1"/>
            </a:solidFill>
            <a:prstDash val="dash"/>
          </a:ln>
        </p:spPr>
        <p:txBody>
          <a:bodyPr wrap="square" rtlCol="0">
            <a:spAutoFit/>
          </a:bodyPr>
          <a:lstStyle/>
          <a:p>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 </a:t>
            </a:r>
            <a:r>
              <a:rPr lang="zh-CN" altLang="en-US" b="1" dirty="0"/>
              <a:t>自动预警与下架机制</a:t>
            </a:r>
            <a:r>
              <a:rPr lang="zh-CN" altLang="en-US" dirty="0"/>
              <a:t>：</a:t>
            </a:r>
            <a:br>
              <a:rPr lang="zh-CN" altLang="en-US" dirty="0"/>
            </a:br>
            <a:r>
              <a:rPr lang="zh-CN" altLang="en-US" dirty="0"/>
              <a:t>系统可自动生成侵权报告、触发下架与维权流程</a:t>
            </a:r>
          </a:p>
        </p:txBody>
      </p:sp>
      <p:sp>
        <p:nvSpPr>
          <p:cNvPr id="11" name="文本框 10">
            <a:extLst>
              <a:ext uri="{FF2B5EF4-FFF2-40B4-BE49-F238E27FC236}">
                <a16:creationId xmlns:a16="http://schemas.microsoft.com/office/drawing/2014/main" id="{8C259D43-C97F-24B8-A148-AAAC6A4AC302}"/>
              </a:ext>
            </a:extLst>
          </p:cNvPr>
          <p:cNvSpPr txBox="1"/>
          <p:nvPr/>
        </p:nvSpPr>
        <p:spPr>
          <a:xfrm>
            <a:off x="409467" y="4726695"/>
            <a:ext cx="11373066" cy="1754326"/>
          </a:xfrm>
          <a:prstGeom prst="rect">
            <a:avLst/>
          </a:prstGeom>
          <a:noFill/>
        </p:spPr>
        <p:txBody>
          <a:bodyPr wrap="square" rtlCol="0">
            <a:spAutoFit/>
          </a:bodyPr>
          <a:lstStyle/>
          <a:p>
            <a:r>
              <a:rPr lang="zh-CN" altLang="en-US" b="1" dirty="0"/>
              <a:t>典型应用案例</a:t>
            </a:r>
            <a:endParaRPr lang="en-US" altLang="zh-CN" b="1" dirty="0"/>
          </a:p>
          <a:p>
            <a:r>
              <a:rPr lang="zh-CN" altLang="en-US" b="1" dirty="0"/>
              <a:t>苹果音乐 </a:t>
            </a:r>
            <a:r>
              <a:rPr lang="en-US" altLang="zh-CN" b="1" dirty="0"/>
              <a:t>/ </a:t>
            </a:r>
            <a:r>
              <a:rPr lang="zh-CN" altLang="en-US" b="1" dirty="0"/>
              <a:t>酷狗音乐</a:t>
            </a:r>
            <a:r>
              <a:rPr lang="zh-CN" altLang="en-US" dirty="0"/>
              <a:t>：</a:t>
            </a:r>
            <a:r>
              <a:rPr lang="en-US" altLang="zh-CN" dirty="0"/>
              <a:t>AI</a:t>
            </a:r>
            <a:r>
              <a:rPr lang="zh-CN" altLang="en-US" dirty="0"/>
              <a:t>识别盗版曲库与上传行为；</a:t>
            </a:r>
          </a:p>
          <a:p>
            <a:r>
              <a:rPr lang="en-US" altLang="zh-CN" b="1" dirty="0"/>
              <a:t>TikTok / </a:t>
            </a:r>
            <a:r>
              <a:rPr lang="zh-CN" altLang="en-US" b="1" dirty="0"/>
              <a:t>小红书</a:t>
            </a:r>
            <a:r>
              <a:rPr lang="zh-CN" altLang="en-US" dirty="0"/>
              <a:t>：</a:t>
            </a:r>
            <a:r>
              <a:rPr lang="en-US" altLang="zh-CN" dirty="0"/>
              <a:t>AI</a:t>
            </a:r>
            <a:r>
              <a:rPr lang="zh-CN" altLang="en-US" dirty="0"/>
              <a:t>监控视频、直播内容版权合规性；→ 有效保护创作者与内容平台的合法权益。</a:t>
            </a:r>
          </a:p>
          <a:p>
            <a:endParaRPr lang="en-US" altLang="zh-CN" b="1" dirty="0"/>
          </a:p>
          <a:p>
            <a:r>
              <a:rPr lang="zh-CN" altLang="en-US" b="1" dirty="0"/>
              <a:t>综合成效：</a:t>
            </a:r>
            <a:r>
              <a:rPr lang="en-US" altLang="zh-CN" b="1" dirty="0"/>
              <a:t>AI</a:t>
            </a:r>
            <a:r>
              <a:rPr lang="zh-CN" altLang="en-US" b="1" dirty="0"/>
              <a:t>技术 </a:t>
            </a:r>
            <a:r>
              <a:rPr lang="en-US" altLang="zh-CN" b="1" dirty="0"/>
              <a:t>= </a:t>
            </a:r>
            <a:r>
              <a:rPr lang="zh-CN" altLang="en-US" b="1" dirty="0"/>
              <a:t>识别快 </a:t>
            </a:r>
            <a:r>
              <a:rPr lang="en-US" altLang="zh-CN" b="1" dirty="0"/>
              <a:t>× </a:t>
            </a:r>
            <a:r>
              <a:rPr lang="zh-CN" altLang="en-US" b="1" dirty="0"/>
              <a:t>追踪准 </a:t>
            </a:r>
            <a:r>
              <a:rPr lang="en-US" altLang="zh-CN" b="1" dirty="0"/>
              <a:t>× </a:t>
            </a:r>
            <a:r>
              <a:rPr lang="zh-CN" altLang="en-US" b="1" dirty="0"/>
              <a:t>处理全</a:t>
            </a:r>
            <a:r>
              <a:rPr lang="zh-CN" altLang="en-US" dirty="0"/>
              <a:t>→ 构建全球数字版权“智能防护网”，强化数字经济时代的创新与信任基础。</a:t>
            </a:r>
          </a:p>
        </p:txBody>
      </p:sp>
    </p:spTree>
    <p:custDataLst>
      <p:tags r:id="rId1"/>
    </p:custDataLst>
    <p:extLst>
      <p:ext uri="{BB962C8B-B14F-4D97-AF65-F5344CB8AC3E}">
        <p14:creationId xmlns:p14="http://schemas.microsoft.com/office/powerpoint/2010/main" val="3012182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69168" y="1051092"/>
            <a:ext cx="11373066" cy="400110"/>
          </a:xfrm>
          <a:prstGeom prst="rect">
            <a:avLst/>
          </a:prstGeom>
          <a:noFill/>
        </p:spPr>
        <p:txBody>
          <a:bodyPr wrap="square" rtlCol="0">
            <a:spAutoFit/>
          </a:bodyPr>
          <a:lstStyle/>
          <a:p>
            <a:r>
              <a:rPr lang="zh-CN" altLang="zh-CN" sz="2000" b="1" dirty="0">
                <a:effectLst/>
                <a:latin typeface="+mn-ea"/>
                <a:cs typeface="Times New Roman" panose="02020603050405020304" pitchFamily="18" charset="0"/>
              </a:rPr>
              <a:t>四、人工智能与贸易壁垒</a:t>
            </a:r>
            <a:r>
              <a:rPr lang="zh-CN" altLang="zh-CN" sz="2000" dirty="0">
                <a:effectLst/>
                <a:latin typeface="+mn-ea"/>
              </a:rPr>
              <a:t> </a:t>
            </a:r>
            <a:endParaRPr lang="zh-CN" altLang="en-US" sz="2000" dirty="0">
              <a:latin typeface="+mn-ea"/>
            </a:endParaRPr>
          </a:p>
        </p:txBody>
      </p:sp>
      <p:sp>
        <p:nvSpPr>
          <p:cNvPr id="3" name="圆角矩形 2">
            <a:extLst>
              <a:ext uri="{FF2B5EF4-FFF2-40B4-BE49-F238E27FC236}">
                <a16:creationId xmlns:a16="http://schemas.microsoft.com/office/drawing/2014/main" id="{F95BDF93-B23E-E306-9F4C-C2E885D8A881}"/>
              </a:ext>
            </a:extLst>
          </p:cNvPr>
          <p:cNvSpPr/>
          <p:nvPr/>
        </p:nvSpPr>
        <p:spPr>
          <a:xfrm>
            <a:off x="4189370" y="2043960"/>
            <a:ext cx="3811516" cy="362415"/>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2000" b="1" dirty="0">
                <a:latin typeface="+mn-ea"/>
                <a:cs typeface="Times New Roman" panose="02020603050405020304" pitchFamily="18" charset="0"/>
              </a:rPr>
              <a:t>贸易壁垒</a:t>
            </a:r>
          </a:p>
        </p:txBody>
      </p:sp>
      <p:sp>
        <p:nvSpPr>
          <p:cNvPr id="6" name="文本框 5">
            <a:extLst>
              <a:ext uri="{FF2B5EF4-FFF2-40B4-BE49-F238E27FC236}">
                <a16:creationId xmlns:a16="http://schemas.microsoft.com/office/drawing/2014/main" id="{19C50BD9-DA89-4DEE-D2ED-C39098E4E703}"/>
              </a:ext>
            </a:extLst>
          </p:cNvPr>
          <p:cNvSpPr txBox="1"/>
          <p:nvPr/>
        </p:nvSpPr>
        <p:spPr>
          <a:xfrm>
            <a:off x="1140178" y="3429000"/>
            <a:ext cx="3840287" cy="707886"/>
          </a:xfrm>
          <a:prstGeom prst="rect">
            <a:avLst/>
          </a:prstGeom>
          <a:noFill/>
          <a:ln w="19050">
            <a:solidFill>
              <a:schemeClr val="accent1"/>
            </a:solidFill>
            <a:prstDash val="dash"/>
          </a:ln>
        </p:spPr>
        <p:txBody>
          <a:bodyPr wrap="square" rtlCol="0">
            <a:spAutoFit/>
          </a:bodyPr>
          <a:lstStyle/>
          <a:p>
            <a:r>
              <a:rPr lang="zh-CN" altLang="en-US" sz="2000" b="1" dirty="0">
                <a:effectLst/>
                <a:latin typeface="+mn-ea"/>
                <a:cs typeface="Times New Roman" panose="02020603050405020304" pitchFamily="18" charset="0"/>
              </a:rPr>
              <a:t>关</a:t>
            </a:r>
            <a:r>
              <a:rPr lang="zh-CN" altLang="zh-CN" sz="2000" b="1" dirty="0">
                <a:effectLst/>
                <a:latin typeface="+mn-ea"/>
                <a:cs typeface="Times New Roman" panose="02020603050405020304" pitchFamily="18" charset="0"/>
              </a:rPr>
              <a:t>税壁垒</a:t>
            </a:r>
            <a:r>
              <a:rPr lang="zh-CN" altLang="en-US" sz="2000" b="1" dirty="0">
                <a:effectLst/>
                <a:latin typeface="+mn-ea"/>
                <a:cs typeface="Times New Roman" panose="02020603050405020304" pitchFamily="18" charset="0"/>
              </a:rPr>
              <a:t>：</a:t>
            </a:r>
            <a:r>
              <a:rPr lang="zh-CN" altLang="zh-CN" sz="2000" dirty="0">
                <a:effectLst/>
                <a:latin typeface="+mn-ea"/>
                <a:cs typeface="Times New Roman" panose="02020603050405020304" pitchFamily="18" charset="0"/>
              </a:rPr>
              <a:t>进口关税、出口关税、反倾销税、反补贴税等</a:t>
            </a:r>
            <a:r>
              <a:rPr lang="zh-CN" altLang="zh-CN" sz="2000" dirty="0">
                <a:effectLst/>
                <a:latin typeface="+mn-ea"/>
              </a:rPr>
              <a:t> </a:t>
            </a:r>
            <a:endParaRPr lang="zh-CN" altLang="en-US" sz="2000" dirty="0">
              <a:latin typeface="+mn-ea"/>
            </a:endParaRPr>
          </a:p>
        </p:txBody>
      </p:sp>
      <p:sp>
        <p:nvSpPr>
          <p:cNvPr id="12" name="左大括号 11">
            <a:extLst>
              <a:ext uri="{FF2B5EF4-FFF2-40B4-BE49-F238E27FC236}">
                <a16:creationId xmlns:a16="http://schemas.microsoft.com/office/drawing/2014/main" id="{92413231-BCE9-BC3B-A68C-AB9A6D8F67A4}"/>
              </a:ext>
            </a:extLst>
          </p:cNvPr>
          <p:cNvSpPr/>
          <p:nvPr/>
        </p:nvSpPr>
        <p:spPr>
          <a:xfrm rot="5400000">
            <a:off x="5848514" y="-964273"/>
            <a:ext cx="707887" cy="777771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sz="2000">
              <a:latin typeface="+mn-ea"/>
              <a:cs typeface="Times New Roman" panose="02020603050405020304" pitchFamily="18" charset="0"/>
            </a:endParaRPr>
          </a:p>
        </p:txBody>
      </p:sp>
      <p:sp>
        <p:nvSpPr>
          <p:cNvPr id="14" name="文本框 13">
            <a:extLst>
              <a:ext uri="{FF2B5EF4-FFF2-40B4-BE49-F238E27FC236}">
                <a16:creationId xmlns:a16="http://schemas.microsoft.com/office/drawing/2014/main" id="{E13C303D-6007-FFA1-9118-72600AB70B65}"/>
              </a:ext>
            </a:extLst>
          </p:cNvPr>
          <p:cNvSpPr txBox="1"/>
          <p:nvPr/>
        </p:nvSpPr>
        <p:spPr>
          <a:xfrm>
            <a:off x="6750695" y="3429000"/>
            <a:ext cx="4430465" cy="1015663"/>
          </a:xfrm>
          <a:prstGeom prst="rect">
            <a:avLst/>
          </a:prstGeom>
          <a:noFill/>
          <a:ln w="19050">
            <a:solidFill>
              <a:schemeClr val="accent1"/>
            </a:solidFill>
            <a:prstDash val="dash"/>
          </a:ln>
        </p:spPr>
        <p:txBody>
          <a:bodyPr wrap="square" rtlCol="0">
            <a:spAutoFit/>
          </a:bodyPr>
          <a:lstStyle/>
          <a:p>
            <a:r>
              <a:rPr lang="zh-CN" altLang="zh-CN" sz="2000" b="1" dirty="0">
                <a:effectLst/>
                <a:latin typeface="+mn-ea"/>
                <a:cs typeface="Times New Roman" panose="02020603050405020304" pitchFamily="18" charset="0"/>
              </a:rPr>
              <a:t>非关税壁垒</a:t>
            </a:r>
            <a:r>
              <a:rPr lang="zh-CN" altLang="en-US" sz="2000" b="1" dirty="0">
                <a:latin typeface="+mn-ea"/>
                <a:cs typeface="Times New Roman" panose="02020603050405020304" pitchFamily="18" charset="0"/>
              </a:rPr>
              <a:t>：</a:t>
            </a:r>
            <a:r>
              <a:rPr lang="zh-CN" altLang="zh-CN" sz="2000" dirty="0">
                <a:effectLst/>
                <a:latin typeface="+mn-ea"/>
                <a:cs typeface="Times New Roman" panose="02020603050405020304" pitchFamily="18" charset="0"/>
              </a:rPr>
              <a:t>技术性贸易壁垒、知识产权壁垒、绿色环保壁垒、植物卫生壁垒以及社会责任壁垒等</a:t>
            </a:r>
            <a:r>
              <a:rPr lang="zh-CN" altLang="zh-CN" sz="2000" dirty="0">
                <a:effectLst/>
                <a:latin typeface="+mn-ea"/>
              </a:rPr>
              <a:t> </a:t>
            </a:r>
            <a:endParaRPr lang="zh-CN" altLang="en-US" sz="2000" dirty="0">
              <a:latin typeface="+mn-ea"/>
            </a:endParaRPr>
          </a:p>
        </p:txBody>
      </p:sp>
    </p:spTree>
    <p:custDataLst>
      <p:tags r:id="rId1"/>
    </p:custDataLst>
    <p:extLst>
      <p:ext uri="{BB962C8B-B14F-4D97-AF65-F5344CB8AC3E}">
        <p14:creationId xmlns:p14="http://schemas.microsoft.com/office/powerpoint/2010/main" val="1221171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02261" y="862581"/>
            <a:ext cx="11373066" cy="400110"/>
          </a:xfrm>
          <a:prstGeom prst="rect">
            <a:avLst/>
          </a:prstGeom>
          <a:noFill/>
        </p:spPr>
        <p:txBody>
          <a:bodyPr wrap="square" rtlCol="0">
            <a:spAutoFit/>
          </a:bodyPr>
          <a:lstStyle/>
          <a:p>
            <a:r>
              <a:rPr lang="zh-CN" altLang="en-US" sz="2000" b="1" dirty="0">
                <a:effectLst/>
                <a:latin typeface="+mn-ea"/>
                <a:cs typeface="Times New Roman" panose="02020603050405020304" pitchFamily="18" charset="0"/>
              </a:rPr>
              <a:t>（一）</a:t>
            </a:r>
            <a:r>
              <a:rPr lang="zh-CN" altLang="zh-CN" sz="2000" b="1" kern="100" dirty="0">
                <a:effectLst/>
                <a:latin typeface="+mn-ea"/>
                <a:cs typeface="Times New Roman" panose="02020603050405020304" pitchFamily="18" charset="0"/>
              </a:rPr>
              <a:t>人工智能对关税壁垒的影响</a:t>
            </a:r>
            <a:endParaRPr lang="zh-CN" altLang="zh-CN" sz="2000" kern="100" dirty="0">
              <a:effectLst/>
              <a:latin typeface="+mn-ea"/>
              <a:cs typeface="Times New Roman" panose="02020603050405020304" pitchFamily="18" charset="0"/>
            </a:endParaRPr>
          </a:p>
        </p:txBody>
      </p:sp>
      <p:sp>
        <p:nvSpPr>
          <p:cNvPr id="2" name="圆角矩形 1">
            <a:extLst>
              <a:ext uri="{FF2B5EF4-FFF2-40B4-BE49-F238E27FC236}">
                <a16:creationId xmlns:a16="http://schemas.microsoft.com/office/drawing/2014/main" id="{1DA4112C-464D-6246-EDF6-CBE73466AD75}"/>
              </a:ext>
            </a:extLst>
          </p:cNvPr>
          <p:cNvSpPr/>
          <p:nvPr/>
        </p:nvSpPr>
        <p:spPr>
          <a:xfrm>
            <a:off x="917172" y="1474095"/>
            <a:ext cx="696912" cy="4538119"/>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人工智能对关税壁垒的影响</a:t>
            </a:r>
            <a:r>
              <a:rPr lang="zh-CN" altLang="zh-CN" dirty="0">
                <a:effectLst/>
                <a:latin typeface="+mn-ea"/>
              </a:rPr>
              <a:t> </a:t>
            </a:r>
            <a:endParaRPr kumimoji="1" lang="zh-CN" altLang="en-US" b="1" dirty="0">
              <a:latin typeface="+mn-ea"/>
            </a:endParaRPr>
          </a:p>
        </p:txBody>
      </p:sp>
      <p:sp>
        <p:nvSpPr>
          <p:cNvPr id="5" name="矩形 4">
            <a:extLst>
              <a:ext uri="{FF2B5EF4-FFF2-40B4-BE49-F238E27FC236}">
                <a16:creationId xmlns:a16="http://schemas.microsoft.com/office/drawing/2014/main" id="{8322BD63-AE25-A8A5-B4AA-A7046DDE9DED}"/>
              </a:ext>
            </a:extLst>
          </p:cNvPr>
          <p:cNvSpPr/>
          <p:nvPr/>
        </p:nvSpPr>
        <p:spPr>
          <a:xfrm>
            <a:off x="2544104" y="1265758"/>
            <a:ext cx="9131227" cy="1241578"/>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1. </a:t>
            </a:r>
            <a:r>
              <a:rPr lang="zh-CN" altLang="en-US" b="1" dirty="0"/>
              <a:t>提升关税征收效率</a:t>
            </a:r>
          </a:p>
          <a:p>
            <a:pPr marL="285750" indent="-285750" algn="just">
              <a:buFont typeface="Arial" panose="020B0604020202020204" pitchFamily="34" charset="0"/>
              <a:buChar char="•"/>
            </a:pPr>
            <a:r>
              <a:rPr lang="zh-CN" altLang="en-US" dirty="0"/>
              <a:t>利用</a:t>
            </a:r>
            <a:r>
              <a:rPr lang="zh-CN" altLang="en-US" b="1" dirty="0"/>
              <a:t>大数据与自动识别系统</a:t>
            </a:r>
            <a:r>
              <a:rPr lang="zh-CN" altLang="en-US" dirty="0"/>
              <a:t>，实现进出口货物自动分类与实时监控；</a:t>
            </a:r>
          </a:p>
          <a:p>
            <a:pPr marL="285750" indent="-285750" algn="just">
              <a:buFont typeface="Arial" panose="020B0604020202020204" pitchFamily="34" charset="0"/>
              <a:buChar char="•"/>
            </a:pPr>
            <a:r>
              <a:rPr lang="zh-CN" altLang="en-US" dirty="0"/>
              <a:t>减少人工核算误差与通关摩擦；</a:t>
            </a:r>
          </a:p>
          <a:p>
            <a:pPr marL="285750" indent="-285750" algn="just">
              <a:buFont typeface="Arial" panose="020B0604020202020204" pitchFamily="34" charset="0"/>
              <a:buChar char="•"/>
            </a:pPr>
            <a:r>
              <a:rPr lang="zh-CN" altLang="en-US" dirty="0"/>
              <a:t>通过</a:t>
            </a:r>
            <a:r>
              <a:rPr lang="zh-CN" altLang="en-US" b="1" dirty="0"/>
              <a:t>模式识别</a:t>
            </a:r>
            <a:r>
              <a:rPr lang="zh-CN" altLang="en-US" dirty="0"/>
              <a:t>识别低报价格、虚假申报，提高征税透明度与准确性，防止走私与逃税。</a:t>
            </a:r>
          </a:p>
        </p:txBody>
      </p:sp>
      <p:sp>
        <p:nvSpPr>
          <p:cNvPr id="7" name="矩形 6">
            <a:extLst>
              <a:ext uri="{FF2B5EF4-FFF2-40B4-BE49-F238E27FC236}">
                <a16:creationId xmlns:a16="http://schemas.microsoft.com/office/drawing/2014/main" id="{25F6BE46-2132-E5D7-A75B-5F25C743777B}"/>
              </a:ext>
            </a:extLst>
          </p:cNvPr>
          <p:cNvSpPr/>
          <p:nvPr/>
        </p:nvSpPr>
        <p:spPr>
          <a:xfrm>
            <a:off x="2544100" y="2598203"/>
            <a:ext cx="9131227" cy="1241579"/>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2. </a:t>
            </a:r>
            <a:r>
              <a:rPr lang="zh-CN" altLang="en-US" b="1" dirty="0"/>
              <a:t>强关税配额管理灵活性</a:t>
            </a:r>
          </a:p>
          <a:p>
            <a:pPr marL="285750" indent="-285750" algn="just">
              <a:buFont typeface="Arial" panose="020B0604020202020204" pitchFamily="34" charset="0"/>
              <a:buChar char="•"/>
            </a:pPr>
            <a:r>
              <a:rPr lang="en-US" altLang="zh-CN" dirty="0"/>
              <a:t>AI</a:t>
            </a:r>
            <a:r>
              <a:rPr lang="zh-CN" altLang="en-US" dirty="0"/>
              <a:t>实时跟踪进出口数量，动态掌握配额消耗；</a:t>
            </a:r>
          </a:p>
          <a:p>
            <a:pPr marL="285750" indent="-285750" algn="just">
              <a:buFont typeface="Arial" panose="020B0604020202020204" pitchFamily="34" charset="0"/>
              <a:buChar char="•"/>
            </a:pPr>
            <a:r>
              <a:rPr lang="zh-CN" altLang="en-US" dirty="0"/>
              <a:t>基于数据分析</a:t>
            </a:r>
            <a:r>
              <a:rPr lang="zh-CN" altLang="en-US" b="1" dirty="0"/>
              <a:t>自动优化税率与配额设计</a:t>
            </a:r>
            <a:r>
              <a:rPr lang="zh-CN" altLang="en-US" dirty="0"/>
              <a:t>；</a:t>
            </a:r>
          </a:p>
          <a:p>
            <a:pPr marL="285750" indent="-285750" algn="just">
              <a:buFont typeface="Arial" panose="020B0604020202020204" pitchFamily="34" charset="0"/>
              <a:buChar char="•"/>
            </a:pPr>
            <a:r>
              <a:rPr lang="zh-CN" altLang="en-US" dirty="0"/>
              <a:t>实现精准调控，保护国内产业公平竞争。</a:t>
            </a:r>
          </a:p>
        </p:txBody>
      </p:sp>
      <p:sp>
        <p:nvSpPr>
          <p:cNvPr id="9" name="矩形 8">
            <a:extLst>
              <a:ext uri="{FF2B5EF4-FFF2-40B4-BE49-F238E27FC236}">
                <a16:creationId xmlns:a16="http://schemas.microsoft.com/office/drawing/2014/main" id="{106CF62C-1056-C32F-50B7-1595EB5ABE0C}"/>
              </a:ext>
            </a:extLst>
          </p:cNvPr>
          <p:cNvSpPr/>
          <p:nvPr/>
        </p:nvSpPr>
        <p:spPr>
          <a:xfrm>
            <a:off x="2544101" y="3930648"/>
            <a:ext cx="9131226" cy="124157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3. </a:t>
            </a:r>
            <a:r>
              <a:rPr lang="zh-CN" altLang="en-US" b="1" dirty="0"/>
              <a:t>实现关税政策的动态优化</a:t>
            </a:r>
          </a:p>
          <a:p>
            <a:pPr marL="285750" indent="-285750" algn="just">
              <a:buFont typeface="Arial" panose="020B0604020202020204" pitchFamily="34" charset="0"/>
              <a:buChar char="•"/>
            </a:pPr>
            <a:r>
              <a:rPr lang="zh-CN" altLang="en-US" dirty="0"/>
              <a:t>机器学习与神经网络模型可分析全球市场动态；</a:t>
            </a:r>
          </a:p>
          <a:p>
            <a:pPr marL="285750" indent="-285750" algn="just">
              <a:buFont typeface="Arial" panose="020B0604020202020204" pitchFamily="34" charset="0"/>
              <a:buChar char="•"/>
            </a:pPr>
            <a:r>
              <a:rPr lang="zh-CN" altLang="en-US" dirty="0"/>
              <a:t>提供</a:t>
            </a:r>
            <a:r>
              <a:rPr lang="zh-CN" altLang="en-US" b="1" dirty="0"/>
              <a:t>关税调整预测与最优政策建议</a:t>
            </a:r>
            <a:r>
              <a:rPr lang="zh-CN" altLang="en-US" dirty="0"/>
              <a:t>；</a:t>
            </a:r>
          </a:p>
          <a:p>
            <a:pPr marL="285750" indent="-285750" algn="just">
              <a:buFont typeface="Arial" panose="020B0604020202020204" pitchFamily="34" charset="0"/>
              <a:buChar char="•"/>
            </a:pPr>
            <a:r>
              <a:rPr lang="zh-CN" altLang="en-US" dirty="0"/>
              <a:t>支撑贸易部门快速响应供需变化与国际政策波动。</a:t>
            </a:r>
          </a:p>
        </p:txBody>
      </p:sp>
      <p:sp>
        <p:nvSpPr>
          <p:cNvPr id="10" name="左大括号 9">
            <a:extLst>
              <a:ext uri="{FF2B5EF4-FFF2-40B4-BE49-F238E27FC236}">
                <a16:creationId xmlns:a16="http://schemas.microsoft.com/office/drawing/2014/main" id="{83C9752D-2703-4F2E-5AFA-FC127DE6BB0F}"/>
              </a:ext>
            </a:extLst>
          </p:cNvPr>
          <p:cNvSpPr/>
          <p:nvPr/>
        </p:nvSpPr>
        <p:spPr>
          <a:xfrm>
            <a:off x="1800052" y="1400967"/>
            <a:ext cx="534202" cy="4877629"/>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48192FC-5E3B-D6BD-3A13-12E37FA461BE}"/>
              </a:ext>
            </a:extLst>
          </p:cNvPr>
          <p:cNvSpPr/>
          <p:nvPr/>
        </p:nvSpPr>
        <p:spPr>
          <a:xfrm>
            <a:off x="2544101" y="5263091"/>
            <a:ext cx="9131226" cy="1241578"/>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4. </a:t>
            </a:r>
            <a:r>
              <a:rPr lang="zh-CN" altLang="en-US" b="1" dirty="0"/>
              <a:t>提升反倾销与反补贴监管能力</a:t>
            </a:r>
          </a:p>
          <a:p>
            <a:pPr marL="285750" indent="-285750" algn="just">
              <a:buFont typeface="Arial" panose="020B0604020202020204" pitchFamily="34" charset="0"/>
              <a:buChar char="•"/>
            </a:pPr>
            <a:r>
              <a:rPr lang="en-US" altLang="zh-CN" dirty="0"/>
              <a:t>AI</a:t>
            </a:r>
            <a:r>
              <a:rPr lang="zh-CN" altLang="en-US" dirty="0"/>
              <a:t>分析价格、成本、供应链数据，识别不公平贸易行为；</a:t>
            </a:r>
          </a:p>
          <a:p>
            <a:pPr marL="285750" indent="-285750" algn="just">
              <a:buFont typeface="Arial" panose="020B0604020202020204" pitchFamily="34" charset="0"/>
              <a:buChar char="•"/>
            </a:pPr>
            <a:r>
              <a:rPr lang="zh-CN" altLang="en-US" dirty="0"/>
              <a:t>风险评估与模拟系统可生成</a:t>
            </a:r>
            <a:r>
              <a:rPr lang="zh-CN" altLang="en-US" b="1" dirty="0"/>
              <a:t>反制关税方案</a:t>
            </a:r>
            <a:r>
              <a:rPr lang="zh-CN" altLang="en-US" dirty="0"/>
              <a:t>；</a:t>
            </a:r>
          </a:p>
          <a:p>
            <a:pPr marL="285750" indent="-285750" algn="just">
              <a:buFont typeface="Arial" panose="020B0604020202020204" pitchFamily="34" charset="0"/>
              <a:buChar char="•"/>
            </a:pPr>
            <a:r>
              <a:rPr lang="zh-CN" altLang="en-US" dirty="0"/>
              <a:t>维护国际市场秩序，保障本国产业与消费者利益。</a:t>
            </a:r>
          </a:p>
        </p:txBody>
      </p:sp>
    </p:spTree>
    <p:custDataLst>
      <p:tags r:id="rId1"/>
    </p:custDataLst>
    <p:extLst>
      <p:ext uri="{BB962C8B-B14F-4D97-AF65-F5344CB8AC3E}">
        <p14:creationId xmlns:p14="http://schemas.microsoft.com/office/powerpoint/2010/main" val="3633016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人工智能与国际贸易</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02261" y="862581"/>
            <a:ext cx="11373066" cy="400110"/>
          </a:xfrm>
          <a:prstGeom prst="rect">
            <a:avLst/>
          </a:prstGeom>
          <a:noFill/>
        </p:spPr>
        <p:txBody>
          <a:bodyPr wrap="square" rtlCol="0">
            <a:spAutoFit/>
          </a:bodyPr>
          <a:lstStyle/>
          <a:p>
            <a:r>
              <a:rPr lang="zh-CN" altLang="en-US" sz="2000" b="1" dirty="0">
                <a:effectLst/>
                <a:latin typeface="+mn-ea"/>
                <a:cs typeface="Times New Roman" panose="02020603050405020304" pitchFamily="18" charset="0"/>
              </a:rPr>
              <a:t>（二）</a:t>
            </a:r>
            <a:r>
              <a:rPr lang="zh-CN" altLang="zh-CN" sz="2000" b="1" dirty="0">
                <a:effectLst/>
                <a:latin typeface="+mn-ea"/>
                <a:cs typeface="Times New Roman" panose="02020603050405020304" pitchFamily="18" charset="0"/>
              </a:rPr>
              <a:t>人工智能对非关税壁垒的影响</a:t>
            </a:r>
            <a:r>
              <a:rPr lang="zh-CN" altLang="zh-CN" sz="2000" dirty="0">
                <a:effectLst/>
                <a:latin typeface="+mn-ea"/>
              </a:rPr>
              <a:t> </a:t>
            </a:r>
            <a:endParaRPr lang="zh-CN" altLang="zh-CN" sz="2000" kern="100" dirty="0">
              <a:effectLst/>
              <a:latin typeface="+mn-ea"/>
              <a:cs typeface="Times New Roman" panose="02020603050405020304" pitchFamily="18" charset="0"/>
            </a:endParaRPr>
          </a:p>
        </p:txBody>
      </p:sp>
      <p:sp>
        <p:nvSpPr>
          <p:cNvPr id="2" name="圆角矩形 1">
            <a:extLst>
              <a:ext uri="{FF2B5EF4-FFF2-40B4-BE49-F238E27FC236}">
                <a16:creationId xmlns:a16="http://schemas.microsoft.com/office/drawing/2014/main" id="{1DA4112C-464D-6246-EDF6-CBE73466AD75}"/>
              </a:ext>
            </a:extLst>
          </p:cNvPr>
          <p:cNvSpPr/>
          <p:nvPr/>
        </p:nvSpPr>
        <p:spPr>
          <a:xfrm>
            <a:off x="696912" y="1484695"/>
            <a:ext cx="696912" cy="4538119"/>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人工智能对</a:t>
            </a:r>
            <a:r>
              <a:rPr lang="zh-CN" altLang="en-US" sz="1800" b="1" dirty="0">
                <a:effectLst/>
                <a:latin typeface="+mn-ea"/>
                <a:cs typeface="Times New Roman" panose="02020603050405020304" pitchFamily="18" charset="0"/>
              </a:rPr>
              <a:t>非</a:t>
            </a:r>
            <a:r>
              <a:rPr lang="zh-CN" altLang="zh-CN" sz="1800" b="1" dirty="0">
                <a:effectLst/>
                <a:latin typeface="+mn-ea"/>
                <a:cs typeface="Times New Roman" panose="02020603050405020304" pitchFamily="18" charset="0"/>
              </a:rPr>
              <a:t>关税壁垒的影响</a:t>
            </a:r>
            <a:r>
              <a:rPr lang="zh-CN" altLang="zh-CN" dirty="0">
                <a:effectLst/>
                <a:latin typeface="+mn-ea"/>
              </a:rPr>
              <a:t> </a:t>
            </a:r>
            <a:endParaRPr kumimoji="1" lang="zh-CN" altLang="en-US" b="1" dirty="0">
              <a:latin typeface="+mn-ea"/>
            </a:endParaRPr>
          </a:p>
        </p:txBody>
      </p:sp>
      <p:sp>
        <p:nvSpPr>
          <p:cNvPr id="5" name="矩形 4">
            <a:extLst>
              <a:ext uri="{FF2B5EF4-FFF2-40B4-BE49-F238E27FC236}">
                <a16:creationId xmlns:a16="http://schemas.microsoft.com/office/drawing/2014/main" id="{8322BD63-AE25-A8A5-B4AA-A7046DDE9DED}"/>
              </a:ext>
            </a:extLst>
          </p:cNvPr>
          <p:cNvSpPr/>
          <p:nvPr/>
        </p:nvSpPr>
        <p:spPr>
          <a:xfrm>
            <a:off x="2212326" y="1411567"/>
            <a:ext cx="9282761" cy="864379"/>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1.</a:t>
            </a:r>
            <a:r>
              <a:rPr lang="zh-CN" altLang="en-US" b="1" dirty="0"/>
              <a:t> 减少技术性贸易壁垒出口约束</a:t>
            </a:r>
          </a:p>
          <a:p>
            <a:pPr marL="285750" indent="-285750" algn="just">
              <a:buFont typeface="Arial" panose="020B0604020202020204" pitchFamily="34" charset="0"/>
              <a:buChar char="•"/>
            </a:pPr>
            <a:r>
              <a:rPr lang="en-US" altLang="zh-CN" sz="1600" dirty="0"/>
              <a:t>AI</a:t>
            </a:r>
            <a:r>
              <a:rPr lang="zh-CN" altLang="en-US" sz="1600" dirty="0"/>
              <a:t>可</a:t>
            </a:r>
            <a:r>
              <a:rPr lang="zh-CN" altLang="en-US" sz="1600" b="1" dirty="0"/>
              <a:t>分析并匹配国际技术标准</a:t>
            </a:r>
            <a:r>
              <a:rPr lang="zh-CN" altLang="en-US" sz="1600" dirty="0"/>
              <a:t>，确保产品设计与生产阶段即符合出口要求；借助自动化检测、图像识别与大数据分析，</a:t>
            </a:r>
            <a:r>
              <a:rPr lang="zh-CN" altLang="en-US" sz="1600" b="1" dirty="0"/>
              <a:t>实时调整产品规范与包装</a:t>
            </a:r>
            <a:r>
              <a:rPr lang="zh-CN" altLang="en-US" sz="1600" dirty="0"/>
              <a:t>；减少不合规产品风险，降低跨国合规时间与成本。</a:t>
            </a:r>
          </a:p>
        </p:txBody>
      </p:sp>
      <p:sp>
        <p:nvSpPr>
          <p:cNvPr id="7" name="矩形 6">
            <a:extLst>
              <a:ext uri="{FF2B5EF4-FFF2-40B4-BE49-F238E27FC236}">
                <a16:creationId xmlns:a16="http://schemas.microsoft.com/office/drawing/2014/main" id="{25F6BE46-2132-E5D7-A75B-5F25C743777B}"/>
              </a:ext>
            </a:extLst>
          </p:cNvPr>
          <p:cNvSpPr/>
          <p:nvPr/>
        </p:nvSpPr>
        <p:spPr>
          <a:xfrm>
            <a:off x="2212326" y="2468295"/>
            <a:ext cx="9282761" cy="864378"/>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2.</a:t>
            </a:r>
            <a:r>
              <a:rPr lang="zh-CN" altLang="en-US" b="1" dirty="0"/>
              <a:t> 规避卫生与检疫壁垒</a:t>
            </a:r>
          </a:p>
          <a:p>
            <a:pPr marL="285750" indent="-285750" algn="just">
              <a:buFont typeface="Arial" panose="020B0604020202020204" pitchFamily="34" charset="0"/>
              <a:buChar char="•"/>
            </a:pPr>
            <a:r>
              <a:rPr lang="en-US" altLang="zh-CN" sz="1600" dirty="0"/>
              <a:t>AI</a:t>
            </a:r>
            <a:r>
              <a:rPr lang="zh-CN" altLang="en-US" sz="1600" dirty="0"/>
              <a:t>结合</a:t>
            </a:r>
            <a:r>
              <a:rPr lang="zh-CN" altLang="en-US" sz="1600" b="1" dirty="0"/>
              <a:t>物联网</a:t>
            </a:r>
            <a:r>
              <a:rPr lang="en-US" altLang="zh-CN" sz="1600" b="1" dirty="0"/>
              <a:t>(IoT)</a:t>
            </a:r>
            <a:r>
              <a:rPr lang="zh-CN" altLang="en-US" sz="1600" dirty="0"/>
              <a:t>，实时监控食品安全与动植物健康；自动比对</a:t>
            </a:r>
            <a:r>
              <a:rPr lang="en-US" altLang="zh-CN" sz="1600" dirty="0"/>
              <a:t>SPS</a:t>
            </a:r>
            <a:r>
              <a:rPr lang="zh-CN" altLang="en-US" sz="1600" dirty="0"/>
              <a:t>协定要求，检测运输温度、湿度等关键指标；确保出口产品符合东道国检疫标准，提升通关效率。</a:t>
            </a:r>
          </a:p>
        </p:txBody>
      </p:sp>
      <p:sp>
        <p:nvSpPr>
          <p:cNvPr id="9" name="矩形 8">
            <a:extLst>
              <a:ext uri="{FF2B5EF4-FFF2-40B4-BE49-F238E27FC236}">
                <a16:creationId xmlns:a16="http://schemas.microsoft.com/office/drawing/2014/main" id="{106CF62C-1056-C32F-50B7-1595EB5ABE0C}"/>
              </a:ext>
            </a:extLst>
          </p:cNvPr>
          <p:cNvSpPr/>
          <p:nvPr/>
        </p:nvSpPr>
        <p:spPr>
          <a:xfrm>
            <a:off x="2212328" y="3499940"/>
            <a:ext cx="9282760" cy="864378"/>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3.</a:t>
            </a:r>
            <a:r>
              <a:rPr lang="zh-CN" altLang="en-US" b="1" dirty="0"/>
              <a:t> 优化进口配额管理</a:t>
            </a:r>
          </a:p>
          <a:p>
            <a:pPr marL="285750" indent="-285750" algn="just">
              <a:buFont typeface="Arial" panose="020B0604020202020204" pitchFamily="34" charset="0"/>
              <a:buChar char="•"/>
            </a:pPr>
            <a:r>
              <a:rPr lang="en-US" altLang="zh-CN" sz="1600" dirty="0"/>
              <a:t>AI</a:t>
            </a:r>
            <a:r>
              <a:rPr lang="zh-CN" altLang="en-US" sz="1600" dirty="0"/>
              <a:t>系统实时监控进出口数据，</a:t>
            </a:r>
            <a:r>
              <a:rPr lang="zh-CN" altLang="en-US" sz="1600" b="1" dirty="0"/>
              <a:t>动态预警配额使用情况</a:t>
            </a:r>
            <a:r>
              <a:rPr lang="zh-CN" altLang="en-US" sz="1600" dirty="0"/>
              <a:t>；结合区块链技术，提升配额分配</a:t>
            </a:r>
            <a:r>
              <a:rPr lang="zh-CN" altLang="en-US" sz="1600" b="1" dirty="0"/>
              <a:t>公开性与透明度</a:t>
            </a:r>
            <a:r>
              <a:rPr lang="zh-CN" altLang="en-US" sz="1600" dirty="0"/>
              <a:t>；通过大数据预测需求变化，实现</a:t>
            </a:r>
            <a:r>
              <a:rPr lang="zh-CN" altLang="en-US" sz="1600" b="1" dirty="0"/>
              <a:t>配额政策的动态调整</a:t>
            </a:r>
            <a:r>
              <a:rPr lang="zh-CN" altLang="en-US" sz="1600" dirty="0"/>
              <a:t>。</a:t>
            </a:r>
            <a:endParaRPr lang="zh-CN" altLang="en-US" dirty="0"/>
          </a:p>
        </p:txBody>
      </p:sp>
      <p:sp>
        <p:nvSpPr>
          <p:cNvPr id="10" name="左大括号 9">
            <a:extLst>
              <a:ext uri="{FF2B5EF4-FFF2-40B4-BE49-F238E27FC236}">
                <a16:creationId xmlns:a16="http://schemas.microsoft.com/office/drawing/2014/main" id="{83C9752D-2703-4F2E-5AFA-FC127DE6BB0F}"/>
              </a:ext>
            </a:extLst>
          </p:cNvPr>
          <p:cNvSpPr/>
          <p:nvPr/>
        </p:nvSpPr>
        <p:spPr>
          <a:xfrm>
            <a:off x="1579792" y="1411567"/>
            <a:ext cx="519402" cy="5016041"/>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48192FC-5E3B-D6BD-3A13-12E37FA461BE}"/>
              </a:ext>
            </a:extLst>
          </p:cNvPr>
          <p:cNvSpPr/>
          <p:nvPr/>
        </p:nvSpPr>
        <p:spPr>
          <a:xfrm>
            <a:off x="2212327" y="4531585"/>
            <a:ext cx="9282760" cy="864378"/>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4.</a:t>
            </a:r>
            <a:r>
              <a:rPr lang="zh-CN" altLang="en-US" b="1" dirty="0"/>
              <a:t> 提升补贴与支持政策效率</a:t>
            </a:r>
          </a:p>
          <a:p>
            <a:pPr marL="285750" indent="-285750" algn="just">
              <a:buFont typeface="Arial" panose="020B0604020202020204" pitchFamily="34" charset="0"/>
              <a:buChar char="•"/>
            </a:pPr>
            <a:r>
              <a:rPr lang="zh-CN" altLang="en-US" sz="1600" dirty="0"/>
              <a:t>出口国：</a:t>
            </a:r>
            <a:r>
              <a:rPr lang="en-US" altLang="zh-CN" sz="1600" dirty="0"/>
              <a:t>AI</a:t>
            </a:r>
            <a:r>
              <a:rPr lang="zh-CN" altLang="en-US" sz="1600" dirty="0"/>
              <a:t>优化补贴资源配置，防止“过度依赖”；东道国：</a:t>
            </a:r>
            <a:r>
              <a:rPr lang="en-US" altLang="zh-CN" sz="1600" dirty="0"/>
              <a:t>AI</a:t>
            </a:r>
            <a:r>
              <a:rPr lang="zh-CN" altLang="en-US" sz="1600" dirty="0"/>
              <a:t>识别价格差异与倾销风险，</a:t>
            </a:r>
            <a:r>
              <a:rPr lang="zh-CN" altLang="en-US" sz="1600" b="1" dirty="0"/>
              <a:t>精准监管补贴流向与市场公平性</a:t>
            </a:r>
            <a:r>
              <a:rPr lang="zh-CN" altLang="en-US" sz="1600" dirty="0"/>
              <a:t>。</a:t>
            </a:r>
          </a:p>
        </p:txBody>
      </p:sp>
      <p:sp>
        <p:nvSpPr>
          <p:cNvPr id="3" name="矩形 2">
            <a:extLst>
              <a:ext uri="{FF2B5EF4-FFF2-40B4-BE49-F238E27FC236}">
                <a16:creationId xmlns:a16="http://schemas.microsoft.com/office/drawing/2014/main" id="{4B8B9092-C37A-B607-C067-6027B4CCD572}"/>
              </a:ext>
            </a:extLst>
          </p:cNvPr>
          <p:cNvSpPr/>
          <p:nvPr/>
        </p:nvSpPr>
        <p:spPr>
          <a:xfrm>
            <a:off x="2212327" y="5563230"/>
            <a:ext cx="9282760" cy="864378"/>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5.</a:t>
            </a:r>
            <a:r>
              <a:rPr lang="zh-CN" altLang="en-US" b="1" dirty="0"/>
              <a:t>强化反倾销与反补贴措施</a:t>
            </a:r>
          </a:p>
          <a:p>
            <a:pPr marL="285750" indent="-285750" algn="just">
              <a:buFont typeface="Arial" panose="020B0604020202020204" pitchFamily="34" charset="0"/>
              <a:buChar char="•"/>
            </a:pPr>
            <a:r>
              <a:rPr lang="zh-CN" altLang="en-US" sz="1600" dirty="0"/>
              <a:t>大数据对比</a:t>
            </a:r>
            <a:r>
              <a:rPr lang="zh-CN" altLang="en-US" sz="1600" b="1" dirty="0"/>
              <a:t>进口价格与生产成本</a:t>
            </a:r>
            <a:r>
              <a:rPr lang="zh-CN" altLang="en-US" sz="1600" dirty="0"/>
              <a:t>，识别倾销行为；自动跟踪不公平贸易活动，优化反制策略；维护市场秩序，保障公平竞争环境。</a:t>
            </a:r>
          </a:p>
        </p:txBody>
      </p:sp>
    </p:spTree>
    <p:custDataLst>
      <p:tags r:id="rId1"/>
    </p:custDataLst>
    <p:extLst>
      <p:ext uri="{BB962C8B-B14F-4D97-AF65-F5344CB8AC3E}">
        <p14:creationId xmlns:p14="http://schemas.microsoft.com/office/powerpoint/2010/main" val="4206711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0478B833-8BA7-1E1D-420A-7A2A74E2AE0F}"/>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AD9570B9-DE29-7454-D6D7-94ABA1783195}"/>
                </a:ext>
              </a:extLst>
            </p:cNvPr>
            <p:cNvSpPr/>
            <p:nvPr>
              <p:custDataLst>
                <p:tags r:id="rId1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a:extLst>
                <a:ext uri="{FF2B5EF4-FFF2-40B4-BE49-F238E27FC236}">
                  <a16:creationId xmlns:a16="http://schemas.microsoft.com/office/drawing/2014/main" id="{E50C7C9E-DA16-E3E9-C235-04829D40D0CE}"/>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a:extLst>
                <a:ext uri="{FF2B5EF4-FFF2-40B4-BE49-F238E27FC236}">
                  <a16:creationId xmlns:a16="http://schemas.microsoft.com/office/drawing/2014/main" id="{9832F3F9-AF78-CA5E-8110-6B14A165287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2A7623B1-2516-A637-20CF-B197683F3BAA}"/>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022EA837-29BA-6974-6749-2EC28A9B3E7D}"/>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人工智能对传统货物贸易的主要促进作用之一是（ ）</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407B478F-369F-2A47-2F26-D0888BB4115B}"/>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zh-CN" altLang="en-US" sz="2800" dirty="0"/>
              <a:t>降低国际运输费用</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6D18BF95-A034-571C-DC1E-34352924A765}"/>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zh-CN" altLang="en-US" sz="2800" dirty="0"/>
              <a:t>改善产品质量并提升国际竞争力</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B2FF8871-F0F8-690A-D7C1-8DB19FFF8E97}"/>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zh-CN" altLang="en-US" sz="2800" dirty="0"/>
              <a:t>减少贸易壁垒和关税税率</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ED518477-0486-002D-7548-02B04F14C69C}"/>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zh-CN" altLang="en-US" sz="2800" dirty="0"/>
              <a:t>扩大低附加值产品出口规模</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A12F97C6-9EE1-3A79-8FD9-87CB6B6511AE}"/>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3B362272-DE56-AA73-A1E1-C7F51B9BD88D}"/>
              </a:ext>
            </a:extLst>
          </p:cNvPr>
          <p:cNvSpPr>
            <a:spLocks noChangeAspect="1"/>
          </p:cNvSpPr>
          <p:nvPr>
            <p:custDataLst>
              <p:tags r:id="rId9"/>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F8FF4957-CB9B-0FEE-2403-D08900AC44BF}"/>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2D506166-FE23-7216-16AE-51D2DCAE8E16}"/>
              </a:ext>
            </a:extLst>
          </p:cNvPr>
          <p:cNvSpPr>
            <a:spLocks noChangeAspect="1"/>
          </p:cNvSpPr>
          <p:nvPr>
            <p:custDataLst>
              <p:tags r:id="rId11"/>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58AD74AC-118C-55EC-6564-9D25C3678CA2}"/>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05786747-DA31-52AA-A14E-CE76F6783D4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601628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79F0D50-87A1-B2B1-47AF-F38D7CC26673}"/>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AC7641E7-3756-B184-B96B-23817F0F26C3}"/>
                </a:ext>
              </a:extLst>
            </p:cNvPr>
            <p:cNvSpPr/>
            <p:nvPr>
              <p:custDataLst>
                <p:tags r:id="rId1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a:extLst>
                <a:ext uri="{FF2B5EF4-FFF2-40B4-BE49-F238E27FC236}">
                  <a16:creationId xmlns:a16="http://schemas.microsoft.com/office/drawing/2014/main" id="{7FB3B82F-FDF0-CB7C-6EC1-ECE0A635B2C6}"/>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a:extLst>
                <a:ext uri="{FF2B5EF4-FFF2-40B4-BE49-F238E27FC236}">
                  <a16:creationId xmlns:a16="http://schemas.microsoft.com/office/drawing/2014/main" id="{05038CBE-53E9-9A07-152E-03469CE9CC7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7" name="TipText">
              <a:extLst>
                <a:ext uri="{FF2B5EF4-FFF2-40B4-BE49-F238E27FC236}">
                  <a16:creationId xmlns:a16="http://schemas.microsoft.com/office/drawing/2014/main" id="{D6881848-3617-748B-64F7-407B72E5EDF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9" name="文本框 8">
            <a:extLst>
              <a:ext uri="{FF2B5EF4-FFF2-40B4-BE49-F238E27FC236}">
                <a16:creationId xmlns:a16="http://schemas.microsoft.com/office/drawing/2014/main" id="{F7C44711-E1D5-976A-E283-2003C3048798}"/>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人工智能推动服务贸易发展的独特作用主要体现在（ ）</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9E9B8028-2D4D-1607-5382-A602B32C1755}"/>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zh-CN" altLang="en-US" sz="2800" dirty="0"/>
              <a:t>降低货物运输成本</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E8BE12F4-0578-698A-1C7A-E8A01A411966}"/>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zh-CN" altLang="en-US" sz="2800" dirty="0"/>
              <a:t>扩大农产品出口规模</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A76F5ED9-081C-E229-5BF2-5DE8C37F8B6D}"/>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zh-CN" altLang="en-US" sz="2800" dirty="0"/>
              <a:t>提高传统制造业劳动密集程度</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A49A0863-272D-93AF-4DE8-0C275560629A}"/>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zh-CN" altLang="en-US" sz="2800" dirty="0"/>
              <a:t>提高服务贸易的智能化和个性化水平</a:t>
            </a:r>
            <a:endParaRPr kumimoji="1"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1C40C087-252F-51FE-F040-C1F80883080C}"/>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093FAC45-4CF3-F68C-03F9-F670C1D576B7}"/>
              </a:ext>
            </a:extLst>
          </p:cNvPr>
          <p:cNvSpPr>
            <a:spLocks noChangeAspect="1"/>
          </p:cNvSpPr>
          <p:nvPr>
            <p:custDataLst>
              <p:tags r:id="rId9"/>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E378222E-C8C5-0D49-DABE-83BC0866D8BC}"/>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6D0F727E-BC14-43F9-61DB-609303C8A4B1}"/>
              </a:ext>
            </a:extLst>
          </p:cNvPr>
          <p:cNvSpPr>
            <a:spLocks noChangeAspect="1"/>
          </p:cNvSpPr>
          <p:nvPr>
            <p:custDataLst>
              <p:tags r:id="rId11"/>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37FB2060-B52C-7079-452D-2EC167DA388D}"/>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A178CFE6-A857-C564-235E-31D51AFD4BF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2637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268487" y="-14209"/>
            <a:ext cx="7939086" cy="6892294"/>
            <a:chOff x="4268487" y="-14209"/>
            <a:chExt cx="7939086" cy="6892294"/>
          </a:xfrm>
        </p:grpSpPr>
        <p:sp>
          <p:nvSpPr>
            <p:cNvPr id="17" name="任意多边形: 形状 16"/>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38018" y="2416780"/>
            <a:ext cx="7010395" cy="1872051"/>
            <a:chOff x="-58742" y="3255247"/>
            <a:chExt cx="12140519" cy="1790840"/>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2" y="3255247"/>
              <a:ext cx="6127974"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02</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a:t>
            </a:r>
            <a:r>
              <a:rPr lang="zh-CN" altLang="en-US" sz="2400" dirty="0">
                <a:solidFill>
                  <a:schemeClr val="accent1"/>
                </a:solidFill>
              </a:rPr>
              <a:t> </a:t>
            </a:r>
            <a:r>
              <a:rPr lang="en-US" altLang="zh-CN" sz="2400" dirty="0">
                <a:solidFill>
                  <a:schemeClr val="accent1"/>
                </a:solidFill>
              </a:rPr>
              <a:t>TWO</a:t>
            </a:r>
            <a:endParaRPr lang="zh-CN" altLang="en-US" sz="2400" dirty="0">
              <a:solidFill>
                <a:schemeClr val="accent1"/>
              </a:solidFill>
            </a:endParaRPr>
          </a:p>
        </p:txBody>
      </p:sp>
      <p:sp>
        <p:nvSpPr>
          <p:cNvPr id="25" name="文本框 24"/>
          <p:cNvSpPr txBox="1"/>
          <p:nvPr/>
        </p:nvSpPr>
        <p:spPr>
          <a:xfrm>
            <a:off x="5884059" y="2953661"/>
            <a:ext cx="5701917"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人工智能与国际投资</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17943" y="1138628"/>
            <a:ext cx="10956113" cy="3881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zh-CN" sz="1800" b="1" dirty="0">
                <a:effectLst/>
                <a:latin typeface="Times New Roman" panose="02020603050405020304" pitchFamily="18" charset="0"/>
                <a:ea typeface="Microsoft YaHei" panose="020B0503020204020204" pitchFamily="34" charset="-122"/>
                <a:cs typeface="Times New Roman" panose="02020603050405020304" pitchFamily="18" charset="0"/>
              </a:rPr>
              <a:t>国际直接投资</a:t>
            </a: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主要</a:t>
            </a:r>
            <a:r>
              <a:rPr lang="zh-CN" altLang="zh-CN" sz="1800" b="1" dirty="0">
                <a:effectLst/>
                <a:latin typeface="Times New Roman" panose="02020603050405020304" pitchFamily="18" charset="0"/>
                <a:ea typeface="Microsoft YaHei" panose="020B0503020204020204" pitchFamily="34" charset="-122"/>
                <a:cs typeface="Times New Roman" panose="02020603050405020304" pitchFamily="18" charset="0"/>
              </a:rPr>
              <a:t>以外商直接投资</a:t>
            </a:r>
            <a:r>
              <a:rPr lang="en-US" altLang="zh-CN" sz="1800" b="1" dirty="0">
                <a:effectLst/>
                <a:latin typeface="Times New Roman" panose="02020603050405020304" pitchFamily="18" charset="0"/>
                <a:ea typeface="Microsoft YaHei" panose="020B0503020204020204" pitchFamily="34" charset="-122"/>
                <a:cs typeface="Times New Roman" panose="02020603050405020304" pitchFamily="18" charset="0"/>
              </a:rPr>
              <a:t>(foreign direct investment, FDI)</a:t>
            </a: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为主，其特点是风险高，且投资者对企业决策、经营等活动具有一定的控制权。</a:t>
            </a:r>
            <a:endParaRPr lang="en-US" altLang="zh-CN" sz="18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zh-CN" sz="1800" b="1" dirty="0">
                <a:effectLst/>
                <a:latin typeface="Times New Roman" panose="02020603050405020304" pitchFamily="18" charset="0"/>
                <a:ea typeface="Microsoft YaHei" panose="020B0503020204020204" pitchFamily="34" charset="-122"/>
                <a:cs typeface="Times New Roman" panose="02020603050405020304" pitchFamily="18" charset="0"/>
              </a:rPr>
              <a:t>国际间接投资</a:t>
            </a: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主要以</a:t>
            </a:r>
            <a:r>
              <a:rPr lang="zh-CN" altLang="zh-CN" sz="1800" b="1" dirty="0">
                <a:effectLst/>
                <a:latin typeface="Times New Roman" panose="02020603050405020304" pitchFamily="18" charset="0"/>
                <a:ea typeface="Microsoft YaHei" panose="020B0503020204020204" pitchFamily="34" charset="-122"/>
                <a:cs typeface="Times New Roman" panose="02020603050405020304" pitchFamily="18" charset="0"/>
              </a:rPr>
              <a:t>外商证券投资</a:t>
            </a:r>
            <a:r>
              <a:rPr lang="en-US" altLang="zh-CN" sz="1800" b="1" dirty="0">
                <a:effectLst/>
                <a:latin typeface="Times New Roman" panose="02020603050405020304" pitchFamily="18" charset="0"/>
                <a:ea typeface="Microsoft YaHei" panose="020B0503020204020204" pitchFamily="34" charset="-122"/>
                <a:cs typeface="Times New Roman" panose="02020603050405020304" pitchFamily="18" charset="0"/>
              </a:rPr>
              <a:t>(foreign portfolio investment, FPI)</a:t>
            </a: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为主，即投资者主要通过资本市场向东道国公司购买股票、债券等资产，一般不参与企业的经营管理决策，风险相对较小，且以短期收益为主要目标。</a:t>
            </a:r>
            <a:endParaRPr lang="en-US" altLang="zh-CN" sz="18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zh-CN" sz="1800" dirty="0">
                <a:effectLst/>
                <a:latin typeface="Times New Roman" panose="02020603050405020304" pitchFamily="18" charset="0"/>
                <a:ea typeface="Microsoft YaHei" panose="020B0503020204020204" pitchFamily="34" charset="-122"/>
                <a:cs typeface="Times New Roman" panose="02020603050405020304" pitchFamily="18" charset="0"/>
              </a:rPr>
              <a:t>人工智能的飞速发展，也给国际投资产生了深远影响，本节将在探讨人工智能对国际直接投资、国际间接投资基础上，进一步阐述人工智能给国际资本流动以及跨国公司资本运营带来的新变化。</a:t>
            </a:r>
            <a:r>
              <a:rPr lang="zh-CN" altLang="zh-CN"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698103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4" name="文本框 3">
            <a:extLst>
              <a:ext uri="{FF2B5EF4-FFF2-40B4-BE49-F238E27FC236}">
                <a16:creationId xmlns:a16="http://schemas.microsoft.com/office/drawing/2014/main" id="{78CD4A85-2751-4AB8-88D7-D7C3D2BB41C3}"/>
              </a:ext>
            </a:extLst>
          </p:cNvPr>
          <p:cNvSpPr txBox="1"/>
          <p:nvPr/>
        </p:nvSpPr>
        <p:spPr>
          <a:xfrm>
            <a:off x="422955" y="1081636"/>
            <a:ext cx="11386185" cy="1797543"/>
          </a:xfrm>
          <a:prstGeom prst="rect">
            <a:avLst/>
          </a:prstGeom>
          <a:noFill/>
        </p:spPr>
        <p:txBody>
          <a:bodyPr wrap="square" rtlCol="0">
            <a:spAutoFit/>
          </a:bodyPr>
          <a:lstStyle/>
          <a:p>
            <a:pPr algn="just">
              <a:lnSpc>
                <a:spcPct val="150000"/>
              </a:lnSpc>
            </a:pPr>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一、人工智能与国际直接投资</a:t>
            </a:r>
            <a:endPar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zh-CN" altLang="en-US" sz="2000" b="1" dirty="0">
                <a:effectLst/>
                <a:latin typeface="Times New Roman" panose="02020603050405020304" pitchFamily="18" charset="0"/>
                <a:ea typeface="Microsoft YaHei" panose="020B0503020204020204" pitchFamily="34" charset="-122"/>
                <a:cs typeface="Times New Roman" panose="02020603050405020304" pitchFamily="18" charset="0"/>
              </a:rPr>
              <a:t>（一）</a:t>
            </a:r>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优化国际直接投资决策过程</a:t>
            </a:r>
            <a:r>
              <a:rPr lang="zh-CN" altLang="zh-CN" sz="2000"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en-US" altLang="zh-CN" sz="200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人工智能赋能全球投资分析：</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借助</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大数据分析、机器学习、预测算法</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可在复杂市场环境中快速提取关键信息；从宏观经济到微观市场，</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能实现</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多维度数据整合与动态分析</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2" name="文本框 1">
            <a:extLst>
              <a:ext uri="{FF2B5EF4-FFF2-40B4-BE49-F238E27FC236}">
                <a16:creationId xmlns:a16="http://schemas.microsoft.com/office/drawing/2014/main" id="{BD309BA5-5881-7663-5409-5CC72428C556}"/>
              </a:ext>
            </a:extLst>
          </p:cNvPr>
          <p:cNvSpPr txBox="1"/>
          <p:nvPr/>
        </p:nvSpPr>
        <p:spPr>
          <a:xfrm>
            <a:off x="332644" y="3240158"/>
            <a:ext cx="5529827" cy="2215991"/>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助力企业精准识别投资机会</a:t>
            </a:r>
          </a:p>
          <a:p>
            <a:pPr marL="285750" indent="-285750" algn="just">
              <a:spcBef>
                <a:spcPts val="1200"/>
              </a:spcBef>
              <a:buFont typeface="Arial" panose="020B0604020202020204" pitchFamily="34" charset="0"/>
              <a:buChar char="•"/>
            </a:pPr>
            <a:r>
              <a:rPr lang="zh-CN" altLang="en-US" dirty="0"/>
              <a:t>快速处理全球市场数据：经济增长率、产业趋势、政策变化等；</a:t>
            </a:r>
          </a:p>
          <a:p>
            <a:pPr marL="285750" indent="-285750" algn="just">
              <a:spcBef>
                <a:spcPts val="1200"/>
              </a:spcBef>
              <a:buFont typeface="Arial" panose="020B0604020202020204" pitchFamily="34" charset="0"/>
              <a:buChar char="•"/>
            </a:pPr>
            <a:r>
              <a:rPr lang="zh-CN" altLang="en-US" dirty="0"/>
              <a:t>结合社会舆论与消费行为，</a:t>
            </a:r>
            <a:r>
              <a:rPr lang="zh-CN" altLang="en-US" b="1" dirty="0"/>
              <a:t>评估目标市场潜力与回报预期</a:t>
            </a:r>
            <a:r>
              <a:rPr lang="zh-CN" altLang="en-US" dirty="0"/>
              <a:t>；</a:t>
            </a:r>
          </a:p>
          <a:p>
            <a:pPr marL="285750" indent="-285750" algn="just">
              <a:spcBef>
                <a:spcPts val="1200"/>
              </a:spcBef>
              <a:buFont typeface="Arial" panose="020B0604020202020204" pitchFamily="34" charset="0"/>
              <a:buChar char="•"/>
            </a:pPr>
            <a:r>
              <a:rPr lang="zh-CN" altLang="en-US" dirty="0"/>
              <a:t>提高海外投资的透明度与信息完备性。</a:t>
            </a:r>
          </a:p>
        </p:txBody>
      </p:sp>
      <p:sp>
        <p:nvSpPr>
          <p:cNvPr id="3" name="文本框 2">
            <a:extLst>
              <a:ext uri="{FF2B5EF4-FFF2-40B4-BE49-F238E27FC236}">
                <a16:creationId xmlns:a16="http://schemas.microsoft.com/office/drawing/2014/main" id="{4E9B8D76-914A-0954-7BFC-4F6FA7B18BB5}"/>
              </a:ext>
            </a:extLst>
          </p:cNvPr>
          <p:cNvSpPr txBox="1"/>
          <p:nvPr/>
        </p:nvSpPr>
        <p:spPr>
          <a:xfrm>
            <a:off x="6116047" y="3240158"/>
            <a:ext cx="5529827" cy="1938992"/>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提升风险预测与防控能力</a:t>
            </a:r>
          </a:p>
          <a:p>
            <a:pPr marL="285750" indent="-285750" algn="just">
              <a:spcBef>
                <a:spcPts val="1200"/>
              </a:spcBef>
              <a:buFont typeface="Arial" panose="020B0604020202020204" pitchFamily="34" charset="0"/>
              <a:buChar char="•"/>
            </a:pPr>
            <a:r>
              <a:rPr lang="zh-CN" altLang="en-US" dirty="0"/>
              <a:t>基于历史数据与市场行为，</a:t>
            </a:r>
            <a:r>
              <a:rPr lang="en-US" altLang="zh-CN" dirty="0"/>
              <a:t>AI</a:t>
            </a:r>
            <a:r>
              <a:rPr lang="zh-CN" altLang="en-US" dirty="0"/>
              <a:t>能</a:t>
            </a:r>
            <a:r>
              <a:rPr lang="zh-CN" altLang="en-US" b="1" dirty="0"/>
              <a:t>识别潜在风险信号</a:t>
            </a:r>
            <a:r>
              <a:rPr lang="zh-CN" altLang="en-US" dirty="0"/>
              <a:t>；</a:t>
            </a:r>
          </a:p>
          <a:p>
            <a:pPr marL="285750" indent="-285750" algn="just">
              <a:spcBef>
                <a:spcPts val="1200"/>
              </a:spcBef>
              <a:buFont typeface="Arial" panose="020B0604020202020204" pitchFamily="34" charset="0"/>
              <a:buChar char="•"/>
            </a:pPr>
            <a:r>
              <a:rPr lang="zh-CN" altLang="en-US" dirty="0"/>
              <a:t>综合分析地缘政治、金融波动、自然灾害等因素；</a:t>
            </a:r>
          </a:p>
          <a:p>
            <a:pPr marL="285750" indent="-285750" algn="just">
              <a:spcBef>
                <a:spcPts val="1200"/>
              </a:spcBef>
              <a:buFont typeface="Arial" panose="020B0604020202020204" pitchFamily="34" charset="0"/>
              <a:buChar char="•"/>
            </a:pPr>
            <a:r>
              <a:rPr lang="zh-CN" altLang="en-US" dirty="0"/>
              <a:t>帮助企业构建</a:t>
            </a:r>
            <a:r>
              <a:rPr lang="zh-CN" altLang="en-US" b="1" dirty="0"/>
              <a:t>智能化风险预警体系</a:t>
            </a:r>
            <a:r>
              <a:rPr lang="zh-CN" altLang="en-US" dirty="0"/>
              <a:t>，降低投资不确定性。</a:t>
            </a:r>
          </a:p>
        </p:txBody>
      </p:sp>
    </p:spTree>
    <p:custDataLst>
      <p:tags r:id="rId1"/>
    </p:custDataLst>
    <p:extLst>
      <p:ext uri="{BB962C8B-B14F-4D97-AF65-F5344CB8AC3E}">
        <p14:creationId xmlns:p14="http://schemas.microsoft.com/office/powerpoint/2010/main" val="3403038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4" name="文本框 3">
            <a:extLst>
              <a:ext uri="{FF2B5EF4-FFF2-40B4-BE49-F238E27FC236}">
                <a16:creationId xmlns:a16="http://schemas.microsoft.com/office/drawing/2014/main" id="{78CD4A85-2751-4AB8-88D7-D7C3D2BB41C3}"/>
              </a:ext>
            </a:extLst>
          </p:cNvPr>
          <p:cNvSpPr txBox="1"/>
          <p:nvPr/>
        </p:nvSpPr>
        <p:spPr>
          <a:xfrm>
            <a:off x="372093" y="957045"/>
            <a:ext cx="11375034" cy="1336071"/>
          </a:xfrm>
          <a:prstGeom prst="rect">
            <a:avLst/>
          </a:prstGeom>
          <a:noFill/>
        </p:spPr>
        <p:txBody>
          <a:bodyPr wrap="square" rtlCol="0">
            <a:spAutoFit/>
          </a:bodyPr>
          <a:lstStyle/>
          <a:p>
            <a:pPr algn="just">
              <a:lnSpc>
                <a:spcPct val="150000"/>
              </a:lnSpc>
            </a:pPr>
            <a:r>
              <a:rPr lang="zh-CN" altLang="en-US" sz="2000" b="1" dirty="0">
                <a:latin typeface="+mn-ea"/>
              </a:rPr>
              <a:t>（二）</a:t>
            </a:r>
            <a:r>
              <a:rPr lang="zh-CN" altLang="zh-CN" sz="2000" b="1" dirty="0">
                <a:effectLst/>
                <a:latin typeface="+mn-ea"/>
                <a:cs typeface="Times New Roman" panose="02020603050405020304" pitchFamily="18" charset="0"/>
              </a:rPr>
              <a:t>提高国际直接投资运营效率</a:t>
            </a:r>
            <a:endParaRPr lang="en-US" altLang="zh-CN" sz="2000" b="1" dirty="0">
              <a:effectLst/>
              <a:latin typeface="+mn-ea"/>
              <a:cs typeface="Times New Roman" panose="02020603050405020304" pitchFamily="18" charset="0"/>
            </a:endParaRPr>
          </a:p>
          <a:p>
            <a:pPr algn="just">
              <a:lnSpc>
                <a:spcPct val="150000"/>
              </a:lnSpc>
            </a:pPr>
            <a:r>
              <a:rPr lang="en-US" altLang="zh-CN" b="1" dirty="0">
                <a:latin typeface="+mn-ea"/>
              </a:rPr>
              <a:t>AI</a:t>
            </a:r>
            <a:r>
              <a:rPr lang="zh-CN" altLang="en-US" b="1" dirty="0">
                <a:latin typeface="+mn-ea"/>
              </a:rPr>
              <a:t>赋能海外资本运营：</a:t>
            </a:r>
            <a:r>
              <a:rPr lang="zh-CN" altLang="en-US" dirty="0">
                <a:latin typeface="+mn-ea"/>
              </a:rPr>
              <a:t>通过</a:t>
            </a:r>
            <a:r>
              <a:rPr lang="zh-CN" altLang="en-US" b="1" dirty="0">
                <a:latin typeface="+mn-ea"/>
              </a:rPr>
              <a:t>机器学习与预测算法</a:t>
            </a:r>
            <a:r>
              <a:rPr lang="zh-CN" altLang="en-US" dirty="0">
                <a:latin typeface="+mn-ea"/>
              </a:rPr>
              <a:t>，</a:t>
            </a:r>
            <a:r>
              <a:rPr lang="en-US" altLang="zh-CN" dirty="0">
                <a:latin typeface="+mn-ea"/>
              </a:rPr>
              <a:t>AI</a:t>
            </a:r>
            <a:r>
              <a:rPr lang="zh-CN" altLang="en-US" dirty="0">
                <a:latin typeface="+mn-ea"/>
              </a:rPr>
              <a:t>帮助企业实现跨国业务的动态优化；提升企业在生产、供应链、客户服务与营销等环节的</a:t>
            </a:r>
            <a:r>
              <a:rPr lang="zh-CN" altLang="en-US" b="1" dirty="0">
                <a:latin typeface="+mn-ea"/>
              </a:rPr>
              <a:t>综合运营效率</a:t>
            </a:r>
            <a:r>
              <a:rPr lang="zh-CN" altLang="en-US" dirty="0">
                <a:latin typeface="+mn-ea"/>
              </a:rPr>
              <a:t>。</a:t>
            </a:r>
          </a:p>
        </p:txBody>
      </p:sp>
      <p:sp>
        <p:nvSpPr>
          <p:cNvPr id="2" name="文本框 1">
            <a:extLst>
              <a:ext uri="{FF2B5EF4-FFF2-40B4-BE49-F238E27FC236}">
                <a16:creationId xmlns:a16="http://schemas.microsoft.com/office/drawing/2014/main" id="{6A992383-5DC4-DBA0-5258-203A17CA47B0}"/>
              </a:ext>
            </a:extLst>
          </p:cNvPr>
          <p:cNvSpPr txBox="1"/>
          <p:nvPr/>
        </p:nvSpPr>
        <p:spPr>
          <a:xfrm>
            <a:off x="372093" y="2677790"/>
            <a:ext cx="5529827" cy="1704954"/>
          </a:xfrm>
          <a:prstGeom prst="rect">
            <a:avLst/>
          </a:prstGeom>
          <a:noFill/>
          <a:ln w="19050">
            <a:solidFill>
              <a:schemeClr val="accent1"/>
            </a:solidFill>
            <a:prstDash val="dash"/>
          </a:ln>
        </p:spPr>
        <p:txBody>
          <a:bodyPr wrap="square" rtlCol="0">
            <a:spAutoFit/>
          </a:bodyPr>
          <a:lstStyle/>
          <a:p>
            <a:pPr algn="just">
              <a:lnSpc>
                <a:spcPct val="150000"/>
              </a:lnSpc>
            </a:pPr>
            <a:r>
              <a:rPr lang="zh-CN" altLang="en-US" b="1" dirty="0"/>
              <a:t>智能化生产与成本控制</a:t>
            </a:r>
          </a:p>
          <a:p>
            <a:pPr marL="285750" indent="-285750" algn="just">
              <a:lnSpc>
                <a:spcPct val="150000"/>
              </a:lnSpc>
              <a:buFont typeface="Arial" panose="020B0604020202020204" pitchFamily="34" charset="0"/>
              <a:buChar char="•"/>
            </a:pPr>
            <a:r>
              <a:rPr lang="zh-CN" altLang="en-US" dirty="0"/>
              <a:t>利用</a:t>
            </a:r>
            <a:r>
              <a:rPr lang="en-US" altLang="zh-CN" dirty="0"/>
              <a:t>AI</a:t>
            </a:r>
            <a:r>
              <a:rPr lang="zh-CN" altLang="en-US" dirty="0"/>
              <a:t>系统</a:t>
            </a:r>
            <a:r>
              <a:rPr lang="zh-CN" altLang="en-US" b="1" dirty="0"/>
              <a:t>优化生产线维护周期</a:t>
            </a:r>
            <a:r>
              <a:rPr lang="zh-CN" altLang="en-US" dirty="0"/>
              <a:t>，减少停机与浪费；</a:t>
            </a:r>
          </a:p>
          <a:p>
            <a:pPr marL="285750" indent="-285750" algn="just">
              <a:lnSpc>
                <a:spcPct val="150000"/>
              </a:lnSpc>
              <a:buFont typeface="Arial" panose="020B0604020202020204" pitchFamily="34" charset="0"/>
              <a:buChar char="•"/>
            </a:pPr>
            <a:r>
              <a:rPr lang="zh-CN" altLang="en-US" dirty="0"/>
              <a:t>通过</a:t>
            </a:r>
            <a:r>
              <a:rPr lang="zh-CN" altLang="en-US" b="1" dirty="0"/>
              <a:t>机器人自动化生产</a:t>
            </a:r>
            <a:r>
              <a:rPr lang="zh-CN" altLang="en-US" dirty="0"/>
              <a:t>，显著降低人工成本；</a:t>
            </a:r>
          </a:p>
          <a:p>
            <a:pPr marL="285750" indent="-285750" algn="just">
              <a:lnSpc>
                <a:spcPct val="150000"/>
              </a:lnSpc>
              <a:buFont typeface="Arial" panose="020B0604020202020204" pitchFamily="34" charset="0"/>
              <a:buChar char="•"/>
            </a:pPr>
            <a:r>
              <a:rPr lang="zh-CN" altLang="en-US" dirty="0"/>
              <a:t>提高生产精度与一致性，促进海外工厂智能化转型。</a:t>
            </a:r>
          </a:p>
        </p:txBody>
      </p:sp>
      <p:sp>
        <p:nvSpPr>
          <p:cNvPr id="3" name="文本框 2">
            <a:extLst>
              <a:ext uri="{FF2B5EF4-FFF2-40B4-BE49-F238E27FC236}">
                <a16:creationId xmlns:a16="http://schemas.microsoft.com/office/drawing/2014/main" id="{545335D5-96A7-38D3-4E02-4433B2CDA88C}"/>
              </a:ext>
            </a:extLst>
          </p:cNvPr>
          <p:cNvSpPr txBox="1"/>
          <p:nvPr/>
        </p:nvSpPr>
        <p:spPr>
          <a:xfrm>
            <a:off x="6096000" y="2677790"/>
            <a:ext cx="5888239" cy="2120452"/>
          </a:xfrm>
          <a:prstGeom prst="rect">
            <a:avLst/>
          </a:prstGeom>
          <a:noFill/>
          <a:ln w="19050">
            <a:solidFill>
              <a:schemeClr val="accent1"/>
            </a:solidFill>
            <a:prstDash val="dash"/>
          </a:ln>
        </p:spPr>
        <p:txBody>
          <a:bodyPr wrap="square" rtlCol="0">
            <a:spAutoFit/>
          </a:bodyPr>
          <a:lstStyle/>
          <a:p>
            <a:pPr algn="just">
              <a:lnSpc>
                <a:spcPct val="150000"/>
              </a:lnSpc>
            </a:pPr>
            <a:r>
              <a:rPr lang="zh-CN" altLang="en-US" b="1" dirty="0"/>
              <a:t>供应链与市场预测优化</a:t>
            </a:r>
          </a:p>
          <a:p>
            <a:pPr marL="285750" indent="-285750" algn="just">
              <a:lnSpc>
                <a:spcPct val="150000"/>
              </a:lnSpc>
              <a:buFont typeface="Arial" panose="020B0604020202020204" pitchFamily="34" charset="0"/>
              <a:buChar char="•"/>
            </a:pPr>
            <a:r>
              <a:rPr lang="zh-CN" altLang="en-US" dirty="0"/>
              <a:t>借助</a:t>
            </a:r>
            <a:r>
              <a:rPr lang="zh-CN" altLang="en-US" b="1" dirty="0"/>
              <a:t>大数据预测分析</a:t>
            </a:r>
            <a:r>
              <a:rPr lang="zh-CN" altLang="en-US" dirty="0"/>
              <a:t>，</a:t>
            </a:r>
            <a:r>
              <a:rPr lang="en-US" altLang="zh-CN" dirty="0"/>
              <a:t>AI</a:t>
            </a:r>
            <a:r>
              <a:rPr lang="zh-CN" altLang="en-US" dirty="0"/>
              <a:t>可精准预测原材料与市场需求；</a:t>
            </a:r>
          </a:p>
          <a:p>
            <a:pPr marL="285750" indent="-285750" algn="just">
              <a:lnSpc>
                <a:spcPct val="150000"/>
              </a:lnSpc>
              <a:buFont typeface="Arial" panose="020B0604020202020204" pitchFamily="34" charset="0"/>
              <a:buChar char="•"/>
            </a:pPr>
            <a:r>
              <a:rPr lang="zh-CN" altLang="en-US" dirty="0"/>
              <a:t>动态监控库存水平，降低</a:t>
            </a:r>
            <a:r>
              <a:rPr lang="zh-CN" altLang="en-US" b="1" dirty="0"/>
              <a:t>库存积压与物流延迟风险</a:t>
            </a:r>
            <a:r>
              <a:rPr lang="zh-CN" altLang="en-US" dirty="0"/>
              <a:t>；</a:t>
            </a:r>
          </a:p>
          <a:p>
            <a:pPr marL="285750" indent="-285750" algn="just">
              <a:lnSpc>
                <a:spcPct val="150000"/>
              </a:lnSpc>
              <a:buFont typeface="Arial" panose="020B0604020202020204" pitchFamily="34" charset="0"/>
              <a:buChar char="•"/>
            </a:pPr>
            <a:r>
              <a:rPr lang="zh-CN" altLang="en-US" dirty="0"/>
              <a:t>实现跨境供应链的</a:t>
            </a:r>
            <a:r>
              <a:rPr lang="zh-CN" altLang="en-US" b="1" dirty="0"/>
              <a:t>柔性化调度与实时优化</a:t>
            </a:r>
            <a:r>
              <a:rPr lang="zh-CN" altLang="en-US" dirty="0"/>
              <a:t>。</a:t>
            </a:r>
          </a:p>
        </p:txBody>
      </p:sp>
    </p:spTree>
    <p:custDataLst>
      <p:tags r:id="rId1"/>
    </p:custDataLst>
    <p:extLst>
      <p:ext uri="{BB962C8B-B14F-4D97-AF65-F5344CB8AC3E}">
        <p14:creationId xmlns:p14="http://schemas.microsoft.com/office/powerpoint/2010/main" val="2257057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D13F-48D7-7761-9F3B-84102538334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DF84026-37EF-3C1D-AECA-574F4BD5CF7C}"/>
              </a:ext>
            </a:extLst>
          </p:cNvPr>
          <p:cNvSpPr txBox="1"/>
          <p:nvPr/>
        </p:nvSpPr>
        <p:spPr>
          <a:xfrm>
            <a:off x="406263" y="1270000"/>
            <a:ext cx="6204921" cy="3416320"/>
          </a:xfrm>
          <a:prstGeom prst="rect">
            <a:avLst/>
          </a:prstGeom>
          <a:noFill/>
        </p:spPr>
        <p:txBody>
          <a:bodyPr wrap="square" rtlCol="0">
            <a:spAutoFit/>
          </a:bodyPr>
          <a:lstStyle/>
          <a:p>
            <a:pPr algn="just"/>
            <a:r>
              <a:rPr lang="zh-CN" altLang="en-US" b="1" dirty="0">
                <a:latin typeface="微软雅黑" panose="020B0503020204020204" pitchFamily="34" charset="-122"/>
                <a:ea typeface="微软雅黑" panose="020B0503020204020204" pitchFamily="34" charset="-122"/>
              </a:rPr>
              <a:t>中国各行业大类贸易金额的增长情况</a:t>
            </a:r>
            <a:endParaRPr lang="en-US" altLang="zh-CN" b="1"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年与</a:t>
            </a:r>
            <a:r>
              <a:rPr lang="en-US" altLang="zh-CN" dirty="0">
                <a:latin typeface="微软雅黑" panose="020B0503020204020204" pitchFamily="34" charset="-122"/>
                <a:ea typeface="微软雅黑" panose="020B0503020204020204" pitchFamily="34" charset="-122"/>
              </a:rPr>
              <a:t>2017</a:t>
            </a:r>
            <a:r>
              <a:rPr lang="zh-CN" altLang="en-US" dirty="0">
                <a:latin typeface="微软雅黑" panose="020B0503020204020204" pitchFamily="34" charset="-122"/>
                <a:ea typeface="微软雅黑" panose="020B0503020204020204" pitchFamily="34" charset="-122"/>
              </a:rPr>
              <a:t>年的变化来看，几乎所有行业大类的出口额都有所增长，其中第</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类（机电设备）和第</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类（车辆、航空器）的出口额增长极为显著，分别达到约</a:t>
            </a:r>
            <a:r>
              <a:rPr lang="en-US" altLang="zh-CN" dirty="0">
                <a:latin typeface="微软雅黑" panose="020B0503020204020204" pitchFamily="34" charset="-122"/>
                <a:ea typeface="微软雅黑" panose="020B0503020204020204" pitchFamily="34" charset="-122"/>
              </a:rPr>
              <a:t>5132</a:t>
            </a:r>
            <a:r>
              <a:rPr lang="zh-CN" altLang="en-US" dirty="0">
                <a:latin typeface="微软雅黑" panose="020B0503020204020204" pitchFamily="34" charset="-122"/>
                <a:ea typeface="微软雅黑" panose="020B0503020204020204" pitchFamily="34" charset="-122"/>
              </a:rPr>
              <a:t>亿和</a:t>
            </a:r>
            <a:r>
              <a:rPr lang="en-US" altLang="zh-CN" dirty="0">
                <a:latin typeface="微软雅黑" panose="020B0503020204020204" pitchFamily="34" charset="-122"/>
                <a:ea typeface="微软雅黑" panose="020B0503020204020204" pitchFamily="34" charset="-122"/>
              </a:rPr>
              <a:t>1887</a:t>
            </a:r>
            <a:r>
              <a:rPr lang="zh-CN" altLang="en-US" dirty="0">
                <a:latin typeface="微软雅黑" panose="020B0503020204020204" pitchFamily="34" charset="-122"/>
                <a:ea typeface="微软雅黑" panose="020B0503020204020204" pitchFamily="34" charset="-122"/>
              </a:rPr>
              <a:t>亿美元，表明中国在高端制造与技术密集型产品上的国际竞争力持续增强。</a:t>
            </a: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gn="jus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同期进口方面，第</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类（矿产品）的显著增长反映出国内对能源、矿产资源的需求，而第</a:t>
            </a:r>
            <a:r>
              <a:rPr lang="en-US" altLang="zh-CN" dirty="0">
                <a:latin typeface="微软雅黑" panose="020B0503020204020204" pitchFamily="34" charset="-122"/>
                <a:ea typeface="微软雅黑" panose="020B0503020204020204" pitchFamily="34" charset="-122"/>
              </a:rPr>
              <a:t>17</a:t>
            </a:r>
            <a:r>
              <a:rPr lang="zh-CN" altLang="en-US" dirty="0">
                <a:latin typeface="微软雅黑" panose="020B0503020204020204" pitchFamily="34" charset="-122"/>
                <a:ea typeface="微软雅黑" panose="020B0503020204020204" pitchFamily="34" charset="-122"/>
              </a:rPr>
              <a:t>类（车辆、航空器）和第</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类（仪器设备）进口的减少，在一定程度上与国内相关产业竞争力的提升对进口形成了替代有关系。</a:t>
            </a:r>
          </a:p>
        </p:txBody>
      </p:sp>
      <p:sp>
        <p:nvSpPr>
          <p:cNvPr id="5" name="文本框 4">
            <a:extLst>
              <a:ext uri="{FF2B5EF4-FFF2-40B4-BE49-F238E27FC236}">
                <a16:creationId xmlns:a16="http://schemas.microsoft.com/office/drawing/2014/main" id="{8881F568-1F3A-4AC3-848E-C06A3786670B}"/>
              </a:ext>
            </a:extLst>
          </p:cNvPr>
          <p:cNvSpPr txBox="1"/>
          <p:nvPr/>
        </p:nvSpPr>
        <p:spPr>
          <a:xfrm>
            <a:off x="311150" y="342900"/>
            <a:ext cx="6375400" cy="46166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中国对外贸易的结构变化：</a:t>
            </a:r>
            <a:r>
              <a:rPr lang="en-US" altLang="zh-CN" sz="2400" b="1" dirty="0">
                <a:solidFill>
                  <a:srgbClr val="C00000"/>
                </a:solidFill>
                <a:latin typeface="微软雅黑" panose="020B0503020204020204" pitchFamily="34" charset="-122"/>
                <a:ea typeface="微软雅黑" panose="020B0503020204020204" pitchFamily="34" charset="-122"/>
              </a:rPr>
              <a:t>2000-2024</a:t>
            </a:r>
            <a:r>
              <a:rPr lang="zh-CN" altLang="en-US" sz="2400" b="1" dirty="0">
                <a:solidFill>
                  <a:srgbClr val="C00000"/>
                </a:solidFill>
                <a:latin typeface="微软雅黑" panose="020B0503020204020204" pitchFamily="34" charset="-122"/>
                <a:ea typeface="微软雅黑" panose="020B0503020204020204" pitchFamily="34" charset="-122"/>
              </a:rPr>
              <a:t>年</a:t>
            </a:r>
          </a:p>
        </p:txBody>
      </p:sp>
      <p:sp>
        <p:nvSpPr>
          <p:cNvPr id="7" name="文本框 6">
            <a:extLst>
              <a:ext uri="{FF2B5EF4-FFF2-40B4-BE49-F238E27FC236}">
                <a16:creationId xmlns:a16="http://schemas.microsoft.com/office/drawing/2014/main" id="{B8E23FC5-C284-B4A2-08C6-AFC30D6C3C09}"/>
              </a:ext>
            </a:extLst>
          </p:cNvPr>
          <p:cNvSpPr txBox="1"/>
          <p:nvPr/>
        </p:nvSpPr>
        <p:spPr>
          <a:xfrm>
            <a:off x="6464300" y="193295"/>
            <a:ext cx="4787900" cy="646331"/>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表</a:t>
            </a:r>
            <a:r>
              <a:rPr lang="en-US" altLang="zh-CN" b="1" dirty="0">
                <a:latin typeface="微软雅黑" panose="020B0503020204020204" pitchFamily="34" charset="-122"/>
                <a:ea typeface="微软雅黑" panose="020B0503020204020204" pitchFamily="34" charset="-122"/>
              </a:rPr>
              <a:t>5 2024</a:t>
            </a:r>
            <a:r>
              <a:rPr lang="zh-CN" altLang="en-US" b="1" dirty="0">
                <a:latin typeface="微软雅黑" panose="020B0503020204020204" pitchFamily="34" charset="-122"/>
                <a:ea typeface="微软雅黑" panose="020B0503020204020204" pitchFamily="34" charset="-122"/>
              </a:rPr>
              <a:t>年相对于</a:t>
            </a:r>
            <a:r>
              <a:rPr lang="en-US" altLang="zh-CN" b="1" dirty="0">
                <a:latin typeface="微软雅黑" panose="020B0503020204020204" pitchFamily="34" charset="-122"/>
                <a:ea typeface="微软雅黑" panose="020B0503020204020204" pitchFamily="34" charset="-122"/>
              </a:rPr>
              <a:t>2017</a:t>
            </a:r>
            <a:r>
              <a:rPr lang="zh-CN" altLang="en-US" b="1" dirty="0">
                <a:latin typeface="微软雅黑" panose="020B0503020204020204" pitchFamily="34" charset="-122"/>
                <a:ea typeface="微软雅黑" panose="020B0503020204020204" pitchFamily="34" charset="-122"/>
              </a:rPr>
              <a:t>年行业大类进出口贸易金额的变化（单位：亿美元）</a:t>
            </a:r>
          </a:p>
        </p:txBody>
      </p:sp>
      <p:pic>
        <p:nvPicPr>
          <p:cNvPr id="9" name="图片 8" descr="表格&#10;&#10;AI 生成的内容可能不正确。">
            <a:extLst>
              <a:ext uri="{FF2B5EF4-FFF2-40B4-BE49-F238E27FC236}">
                <a16:creationId xmlns:a16="http://schemas.microsoft.com/office/drawing/2014/main" id="{B9598559-0FDF-417F-D6BF-C8D4837C8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6368" y="839626"/>
            <a:ext cx="4050648" cy="5825079"/>
          </a:xfrm>
          <a:prstGeom prst="rect">
            <a:avLst/>
          </a:prstGeom>
        </p:spPr>
      </p:pic>
    </p:spTree>
    <p:custDataLst>
      <p:tags r:id="rId1"/>
    </p:custDataLst>
    <p:extLst>
      <p:ext uri="{BB962C8B-B14F-4D97-AF65-F5344CB8AC3E}">
        <p14:creationId xmlns:p14="http://schemas.microsoft.com/office/powerpoint/2010/main" val="3559264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4" name="文本框 3">
            <a:extLst>
              <a:ext uri="{FF2B5EF4-FFF2-40B4-BE49-F238E27FC236}">
                <a16:creationId xmlns:a16="http://schemas.microsoft.com/office/drawing/2014/main" id="{78CD4A85-2751-4AB8-88D7-D7C3D2BB41C3}"/>
              </a:ext>
            </a:extLst>
          </p:cNvPr>
          <p:cNvSpPr txBox="1"/>
          <p:nvPr/>
        </p:nvSpPr>
        <p:spPr>
          <a:xfrm>
            <a:off x="422956" y="1081636"/>
            <a:ext cx="11285824" cy="1335879"/>
          </a:xfrm>
          <a:prstGeom prst="rect">
            <a:avLst/>
          </a:prstGeom>
          <a:noFill/>
        </p:spPr>
        <p:txBody>
          <a:bodyPr wrap="square" rtlCol="0">
            <a:spAutoFit/>
          </a:bodyPr>
          <a:lstStyle/>
          <a:p>
            <a:pPr algn="just">
              <a:lnSpc>
                <a:spcPct val="150000"/>
              </a:lnSpc>
            </a:pPr>
            <a:r>
              <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rPr>
              <a:t>（三）</a:t>
            </a:r>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增强国际直接投资合规性并降低风险</a:t>
            </a:r>
            <a:endParaRPr lang="en-US"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人工智能助力跨国合规管理：</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借助</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大数据分析与自然语言处理（</a:t>
            </a: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NLP</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可自动监测、解读各国</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法律与政策变化</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；实现投资行为的</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实时合规审查与风险预警</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，确保跨国投资符合目标国法规要求。</a:t>
            </a:r>
          </a:p>
        </p:txBody>
      </p:sp>
      <p:sp>
        <p:nvSpPr>
          <p:cNvPr id="2" name="文本框 1">
            <a:extLst>
              <a:ext uri="{FF2B5EF4-FFF2-40B4-BE49-F238E27FC236}">
                <a16:creationId xmlns:a16="http://schemas.microsoft.com/office/drawing/2014/main" id="{3C77B47B-F2C2-2BBD-44A6-4BC379C767C2}"/>
              </a:ext>
            </a:extLst>
          </p:cNvPr>
          <p:cNvSpPr txBox="1"/>
          <p:nvPr/>
        </p:nvSpPr>
        <p:spPr>
          <a:xfrm>
            <a:off x="469134" y="2815336"/>
            <a:ext cx="5529827" cy="1785104"/>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智能决策与策略调整</a:t>
            </a:r>
          </a:p>
          <a:p>
            <a:pPr marL="285750" indent="-285750" algn="just">
              <a:spcBef>
                <a:spcPts val="1200"/>
              </a:spcBef>
              <a:buFont typeface="Arial" panose="020B0604020202020204" pitchFamily="34" charset="0"/>
              <a:buChar char="•"/>
            </a:pPr>
            <a:r>
              <a:rPr lang="zh-CN" altLang="en-US" dirty="0"/>
              <a:t>当投资行为触及合规红线时，</a:t>
            </a:r>
            <a:r>
              <a:rPr lang="en-US" altLang="zh-CN" dirty="0"/>
              <a:t>AI</a:t>
            </a:r>
            <a:r>
              <a:rPr lang="zh-CN" altLang="en-US" dirty="0"/>
              <a:t>系统可</a:t>
            </a:r>
            <a:r>
              <a:rPr lang="zh-CN" altLang="en-US" b="1" dirty="0"/>
              <a:t>自动提示并优化投资策略</a:t>
            </a:r>
            <a:r>
              <a:rPr lang="zh-CN" altLang="en-US" dirty="0"/>
              <a:t>；</a:t>
            </a:r>
          </a:p>
          <a:p>
            <a:pPr marL="285750" indent="-285750" algn="just">
              <a:spcBef>
                <a:spcPts val="1200"/>
              </a:spcBef>
              <a:buFont typeface="Arial" panose="020B0604020202020204" pitchFamily="34" charset="0"/>
              <a:buChar char="•"/>
            </a:pPr>
            <a:r>
              <a:rPr lang="zh-CN" altLang="en-US" dirty="0"/>
              <a:t>通过政策语义识别与条款比对，帮助投资者</a:t>
            </a:r>
            <a:r>
              <a:rPr lang="zh-CN" altLang="en-US" b="1" dirty="0"/>
              <a:t>动态调整布局</a:t>
            </a:r>
            <a:r>
              <a:rPr lang="zh-CN" altLang="en-US" dirty="0"/>
              <a:t>，避免违规成本与声誉风险。</a:t>
            </a:r>
          </a:p>
        </p:txBody>
      </p:sp>
      <p:sp>
        <p:nvSpPr>
          <p:cNvPr id="3" name="文本框 2">
            <a:extLst>
              <a:ext uri="{FF2B5EF4-FFF2-40B4-BE49-F238E27FC236}">
                <a16:creationId xmlns:a16="http://schemas.microsoft.com/office/drawing/2014/main" id="{5669C9CD-6EAC-77BF-469F-A1A79D50C439}"/>
              </a:ext>
            </a:extLst>
          </p:cNvPr>
          <p:cNvSpPr txBox="1"/>
          <p:nvPr/>
        </p:nvSpPr>
        <p:spPr>
          <a:xfrm>
            <a:off x="6178953" y="2815336"/>
            <a:ext cx="5529827" cy="1785104"/>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政治与宏观风险预测</a:t>
            </a:r>
          </a:p>
          <a:p>
            <a:pPr marL="285750" indent="-285750" algn="just">
              <a:spcBef>
                <a:spcPts val="1200"/>
              </a:spcBef>
              <a:buFont typeface="Arial" panose="020B0604020202020204" pitchFamily="34" charset="0"/>
              <a:buChar char="•"/>
            </a:pPr>
            <a:r>
              <a:rPr lang="zh-CN" altLang="en-US" dirty="0"/>
              <a:t>综合分析</a:t>
            </a:r>
            <a:r>
              <a:rPr lang="zh-CN" altLang="en-US" b="1" dirty="0"/>
              <a:t>政治、经济、社会</a:t>
            </a:r>
            <a:r>
              <a:rPr lang="zh-CN" altLang="en-US" dirty="0"/>
              <a:t>多维数据，</a:t>
            </a:r>
            <a:r>
              <a:rPr lang="en-US" altLang="zh-CN" dirty="0"/>
              <a:t>AI</a:t>
            </a:r>
            <a:r>
              <a:rPr lang="zh-CN" altLang="en-US" dirty="0"/>
              <a:t>可量化评估东道国政治稳定性；</a:t>
            </a:r>
          </a:p>
          <a:p>
            <a:pPr marL="285750" indent="-285750" algn="just">
              <a:spcBef>
                <a:spcPts val="1200"/>
              </a:spcBef>
              <a:buFont typeface="Arial" panose="020B0604020202020204" pitchFamily="34" charset="0"/>
              <a:buChar char="•"/>
            </a:pPr>
            <a:r>
              <a:rPr lang="zh-CN" altLang="en-US" dirty="0"/>
              <a:t>提前识别</a:t>
            </a:r>
            <a:r>
              <a:rPr lang="zh-CN" altLang="en-US" b="1" dirty="0"/>
              <a:t>政权更替、政策波动</a:t>
            </a:r>
            <a:r>
              <a:rPr lang="zh-CN" altLang="en-US" dirty="0"/>
              <a:t>等潜在风险，助力投资者选择更安全的市场环境。</a:t>
            </a:r>
          </a:p>
        </p:txBody>
      </p:sp>
    </p:spTree>
    <p:custDataLst>
      <p:tags r:id="rId1"/>
    </p:custDataLst>
    <p:extLst>
      <p:ext uri="{BB962C8B-B14F-4D97-AF65-F5344CB8AC3E}">
        <p14:creationId xmlns:p14="http://schemas.microsoft.com/office/powerpoint/2010/main" val="1060464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4" name="文本框 3">
            <a:extLst>
              <a:ext uri="{FF2B5EF4-FFF2-40B4-BE49-F238E27FC236}">
                <a16:creationId xmlns:a16="http://schemas.microsoft.com/office/drawing/2014/main" id="{78CD4A85-2751-4AB8-88D7-D7C3D2BB41C3}"/>
              </a:ext>
            </a:extLst>
          </p:cNvPr>
          <p:cNvSpPr txBox="1"/>
          <p:nvPr/>
        </p:nvSpPr>
        <p:spPr>
          <a:xfrm>
            <a:off x="422955" y="1081636"/>
            <a:ext cx="11341581" cy="1335879"/>
          </a:xfrm>
          <a:prstGeom prst="rect">
            <a:avLst/>
          </a:prstGeom>
          <a:noFill/>
        </p:spPr>
        <p:txBody>
          <a:bodyPr wrap="square" rtlCol="0">
            <a:spAutoFit/>
          </a:bodyPr>
          <a:lstStyle/>
          <a:p>
            <a:pPr>
              <a:lnSpc>
                <a:spcPct val="150000"/>
              </a:lnSpc>
            </a:pPr>
            <a:r>
              <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rPr>
              <a:t>（四）</a:t>
            </a:r>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提升外商投资主体本地化水平</a:t>
            </a:r>
            <a:endParaRPr lang="en-US"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人工智能助力跨文化适应：</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借助</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自然语言处理（</a:t>
            </a: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NLP</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）与机器翻译技术</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可快速完成产品说明、广告、合同等多语种转换；实现跨语言、跨文化的</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高效沟通与市场信息对接</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，帮助外资企业突破语言壁垒。</a:t>
            </a:r>
            <a:r>
              <a:rPr lang="zh-CN" altLang="zh-CN"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ACF9B868-61F0-587B-B03E-E422262BBC2F}"/>
              </a:ext>
            </a:extLst>
          </p:cNvPr>
          <p:cNvSpPr txBox="1"/>
          <p:nvPr/>
        </p:nvSpPr>
        <p:spPr>
          <a:xfrm>
            <a:off x="422955" y="2690336"/>
            <a:ext cx="5529827" cy="2120452"/>
          </a:xfrm>
          <a:prstGeom prst="rect">
            <a:avLst/>
          </a:prstGeom>
          <a:noFill/>
          <a:ln w="19050">
            <a:solidFill>
              <a:schemeClr val="accent1"/>
            </a:solidFill>
            <a:prstDash val="dash"/>
          </a:ln>
        </p:spPr>
        <p:txBody>
          <a:bodyPr wrap="square" rtlCol="0">
            <a:spAutoFit/>
          </a:bodyPr>
          <a:lstStyle/>
          <a:p>
            <a:pPr>
              <a:lnSpc>
                <a:spcPct val="150000"/>
              </a:lnSpc>
            </a:pPr>
            <a:r>
              <a:rPr lang="zh-CN" altLang="en-US" b="1" dirty="0"/>
              <a:t>智能营销与文化融合</a:t>
            </a:r>
          </a:p>
          <a:p>
            <a:pPr marL="285750" indent="-285750">
              <a:lnSpc>
                <a:spcPct val="150000"/>
              </a:lnSpc>
              <a:buFont typeface="Arial" panose="020B0604020202020204" pitchFamily="34" charset="0"/>
              <a:buChar char="•"/>
            </a:pPr>
            <a:r>
              <a:rPr lang="en-US" altLang="zh-CN" dirty="0"/>
              <a:t>AI</a:t>
            </a:r>
            <a:r>
              <a:rPr lang="zh-CN" altLang="en-US" dirty="0"/>
              <a:t>可基于</a:t>
            </a:r>
            <a:r>
              <a:rPr lang="zh-CN" altLang="en-US" b="1" dirty="0"/>
              <a:t>大数据分析当地消费行为与文化偏好</a:t>
            </a:r>
            <a:r>
              <a:rPr lang="zh-CN" altLang="en-US" dirty="0"/>
              <a:t>，优化品牌传播内容与媒介渠道；</a:t>
            </a:r>
          </a:p>
          <a:p>
            <a:pPr marL="285750" indent="-285750">
              <a:lnSpc>
                <a:spcPct val="150000"/>
              </a:lnSpc>
              <a:buFont typeface="Arial" panose="020B0604020202020204" pitchFamily="34" charset="0"/>
              <a:buChar char="•"/>
            </a:pPr>
            <a:r>
              <a:rPr lang="zh-CN" altLang="en-US" dirty="0"/>
              <a:t>自动生成</a:t>
            </a:r>
            <a:r>
              <a:rPr lang="zh-CN" altLang="en-US" b="1" dirty="0"/>
              <a:t>符合东道国文化习惯</a:t>
            </a:r>
            <a:r>
              <a:rPr lang="zh-CN" altLang="en-US" dirty="0"/>
              <a:t>的营销策略，提高市场接受度与品牌亲和力。</a:t>
            </a:r>
          </a:p>
        </p:txBody>
      </p:sp>
      <p:sp>
        <p:nvSpPr>
          <p:cNvPr id="3" name="文本框 2">
            <a:extLst>
              <a:ext uri="{FF2B5EF4-FFF2-40B4-BE49-F238E27FC236}">
                <a16:creationId xmlns:a16="http://schemas.microsoft.com/office/drawing/2014/main" id="{2A433EFD-B488-87D2-1E48-8C4A4AEDB888}"/>
              </a:ext>
            </a:extLst>
          </p:cNvPr>
          <p:cNvSpPr txBox="1"/>
          <p:nvPr/>
        </p:nvSpPr>
        <p:spPr>
          <a:xfrm>
            <a:off x="6234709" y="2690336"/>
            <a:ext cx="5529827" cy="2120452"/>
          </a:xfrm>
          <a:prstGeom prst="rect">
            <a:avLst/>
          </a:prstGeom>
          <a:noFill/>
          <a:ln w="19050">
            <a:solidFill>
              <a:schemeClr val="accent1"/>
            </a:solidFill>
            <a:prstDash val="dash"/>
          </a:ln>
        </p:spPr>
        <p:txBody>
          <a:bodyPr wrap="square" rtlCol="0">
            <a:spAutoFit/>
          </a:bodyPr>
          <a:lstStyle/>
          <a:p>
            <a:pPr>
              <a:lnSpc>
                <a:spcPct val="150000"/>
              </a:lnSpc>
            </a:pPr>
            <a:r>
              <a:rPr lang="zh-CN" altLang="en-US" b="1" dirty="0"/>
              <a:t>增强本地化运营能力</a:t>
            </a:r>
          </a:p>
          <a:p>
            <a:pPr marL="285750" indent="-285750">
              <a:lnSpc>
                <a:spcPct val="150000"/>
              </a:lnSpc>
              <a:buFont typeface="Arial" panose="020B0604020202020204" pitchFamily="34" charset="0"/>
              <a:buChar char="•"/>
            </a:pPr>
            <a:r>
              <a:rPr lang="zh-CN" altLang="en-US" dirty="0"/>
              <a:t>通过</a:t>
            </a:r>
            <a:r>
              <a:rPr lang="en-US" altLang="zh-CN" dirty="0"/>
              <a:t>AI</a:t>
            </a:r>
            <a:r>
              <a:rPr lang="zh-CN" altLang="en-US" dirty="0"/>
              <a:t>对区域经济、政策与舆情的分析，协助企业</a:t>
            </a:r>
            <a:r>
              <a:rPr lang="zh-CN" altLang="en-US" b="1" dirty="0"/>
              <a:t>精准定位市场机会与潜在风险</a:t>
            </a:r>
            <a:r>
              <a:rPr lang="zh-CN" altLang="en-US" dirty="0"/>
              <a:t>；</a:t>
            </a:r>
          </a:p>
          <a:p>
            <a:pPr marL="285750" indent="-285750">
              <a:lnSpc>
                <a:spcPct val="150000"/>
              </a:lnSpc>
              <a:buFont typeface="Arial" panose="020B0604020202020204" pitchFamily="34" charset="0"/>
              <a:buChar char="•"/>
            </a:pPr>
            <a:r>
              <a:rPr lang="zh-CN" altLang="en-US" dirty="0"/>
              <a:t>支持外资企业</a:t>
            </a:r>
            <a:r>
              <a:rPr lang="zh-CN" altLang="en-US" b="1" dirty="0"/>
              <a:t>定制化调整产品与服务结构</a:t>
            </a:r>
            <a:r>
              <a:rPr lang="zh-CN" altLang="en-US" dirty="0"/>
              <a:t>，实现从“进入市场”到“融入市场”的转变。</a:t>
            </a:r>
          </a:p>
        </p:txBody>
      </p:sp>
    </p:spTree>
    <p:custDataLst>
      <p:tags r:id="rId1"/>
    </p:custDataLst>
    <p:extLst>
      <p:ext uri="{BB962C8B-B14F-4D97-AF65-F5344CB8AC3E}">
        <p14:creationId xmlns:p14="http://schemas.microsoft.com/office/powerpoint/2010/main" val="1766057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4" name="文本框 3">
            <a:extLst>
              <a:ext uri="{FF2B5EF4-FFF2-40B4-BE49-F238E27FC236}">
                <a16:creationId xmlns:a16="http://schemas.microsoft.com/office/drawing/2014/main" id="{78CD4A85-2751-4AB8-88D7-D7C3D2BB41C3}"/>
              </a:ext>
            </a:extLst>
          </p:cNvPr>
          <p:cNvSpPr txBox="1"/>
          <p:nvPr/>
        </p:nvSpPr>
        <p:spPr>
          <a:xfrm>
            <a:off x="422956" y="1081636"/>
            <a:ext cx="11486546" cy="1336071"/>
          </a:xfrm>
          <a:prstGeom prst="rect">
            <a:avLst/>
          </a:prstGeom>
          <a:noFill/>
        </p:spPr>
        <p:txBody>
          <a:bodyPr wrap="square" rtlCol="0">
            <a:spAutoFit/>
          </a:bodyPr>
          <a:lstStyle/>
          <a:p>
            <a:pPr algn="just">
              <a:lnSpc>
                <a:spcPct val="150000"/>
              </a:lnSpc>
            </a:pPr>
            <a:r>
              <a:rPr lang="zh-CN" altLang="en-US" sz="2000" b="1" dirty="0">
                <a:latin typeface="+mn-ea"/>
              </a:rPr>
              <a:t>（五）</a:t>
            </a:r>
            <a:r>
              <a:rPr lang="zh-CN" altLang="zh-CN" sz="2000" b="1" dirty="0">
                <a:effectLst/>
                <a:latin typeface="+mn-ea"/>
                <a:cs typeface="Times New Roman" panose="02020603050405020304" pitchFamily="18" charset="0"/>
              </a:rPr>
              <a:t>拓展新兴市场投资渠道</a:t>
            </a:r>
            <a:endParaRPr lang="en-US" altLang="zh-CN" sz="2000" b="1" dirty="0">
              <a:effectLst/>
              <a:latin typeface="+mn-ea"/>
              <a:cs typeface="Times New Roman" panose="02020603050405020304" pitchFamily="18" charset="0"/>
            </a:endParaRPr>
          </a:p>
          <a:p>
            <a:pPr algn="just">
              <a:lnSpc>
                <a:spcPct val="150000"/>
              </a:lnSpc>
            </a:pPr>
            <a:r>
              <a:rPr lang="zh-CN" altLang="en-US" b="1" dirty="0">
                <a:latin typeface="+mn-ea"/>
              </a:rPr>
              <a:t>人工智能助力新兴市场识别：</a:t>
            </a:r>
            <a:r>
              <a:rPr lang="en-US" altLang="zh-CN" dirty="0">
                <a:latin typeface="+mn-ea"/>
              </a:rPr>
              <a:t>AI</a:t>
            </a:r>
            <a:r>
              <a:rPr lang="zh-CN" altLang="en-US" dirty="0">
                <a:latin typeface="+mn-ea"/>
              </a:rPr>
              <a:t>通过分析</a:t>
            </a:r>
            <a:r>
              <a:rPr lang="zh-CN" altLang="en-US" b="1" dirty="0">
                <a:latin typeface="+mn-ea"/>
              </a:rPr>
              <a:t>社交媒体、消费行为、在线交易等大数据</a:t>
            </a:r>
            <a:r>
              <a:rPr lang="zh-CN" altLang="en-US" dirty="0">
                <a:latin typeface="+mn-ea"/>
              </a:rPr>
              <a:t>，识别新兴市场潜在需求趋势；帮助投资者在</a:t>
            </a:r>
            <a:r>
              <a:rPr lang="zh-CN" altLang="en-US" b="1" dirty="0">
                <a:latin typeface="+mn-ea"/>
              </a:rPr>
              <a:t>拉美、非洲、东南亚等高潜力市场</a:t>
            </a:r>
            <a:r>
              <a:rPr lang="zh-CN" altLang="en-US" dirty="0">
                <a:latin typeface="+mn-ea"/>
              </a:rPr>
              <a:t>提前布局，发掘未被充分开发的投资机会。</a:t>
            </a:r>
          </a:p>
        </p:txBody>
      </p:sp>
      <p:sp>
        <p:nvSpPr>
          <p:cNvPr id="2" name="文本框 1">
            <a:extLst>
              <a:ext uri="{FF2B5EF4-FFF2-40B4-BE49-F238E27FC236}">
                <a16:creationId xmlns:a16="http://schemas.microsoft.com/office/drawing/2014/main" id="{17E7390D-72F0-BBEB-1F6C-5D9856475700}"/>
              </a:ext>
            </a:extLst>
          </p:cNvPr>
          <p:cNvSpPr txBox="1"/>
          <p:nvPr/>
        </p:nvSpPr>
        <p:spPr>
          <a:xfrm>
            <a:off x="422956" y="3105834"/>
            <a:ext cx="5529827" cy="2120452"/>
          </a:xfrm>
          <a:prstGeom prst="rect">
            <a:avLst/>
          </a:prstGeom>
          <a:noFill/>
          <a:ln w="19050">
            <a:solidFill>
              <a:schemeClr val="accent1"/>
            </a:solidFill>
            <a:prstDash val="dash"/>
          </a:ln>
        </p:spPr>
        <p:txBody>
          <a:bodyPr wrap="square" rtlCol="0">
            <a:spAutoFit/>
          </a:bodyPr>
          <a:lstStyle/>
          <a:p>
            <a:pPr algn="just">
              <a:lnSpc>
                <a:spcPct val="150000"/>
              </a:lnSpc>
            </a:pPr>
            <a:r>
              <a:rPr lang="zh-CN" altLang="en-US" b="1" dirty="0"/>
              <a:t>优化投资领域与合作对象</a:t>
            </a:r>
          </a:p>
          <a:p>
            <a:pPr marL="285750" indent="-285750" algn="just">
              <a:lnSpc>
                <a:spcPct val="150000"/>
              </a:lnSpc>
              <a:buFont typeface="Arial" panose="020B0604020202020204" pitchFamily="34" charset="0"/>
              <a:buChar char="•"/>
            </a:pPr>
            <a:r>
              <a:rPr lang="zh-CN" altLang="en-US" dirty="0"/>
              <a:t>结合</a:t>
            </a:r>
            <a:r>
              <a:rPr lang="en-US" altLang="zh-CN" dirty="0"/>
              <a:t>AI</a:t>
            </a:r>
            <a:r>
              <a:rPr lang="zh-CN" altLang="en-US" dirty="0"/>
              <a:t>的预测与聚类模型，精准评估</a:t>
            </a:r>
            <a:r>
              <a:rPr lang="zh-CN" altLang="en-US" b="1" dirty="0"/>
              <a:t>不同行业、地区、企业的投资风险与收益</a:t>
            </a:r>
            <a:r>
              <a:rPr lang="zh-CN" altLang="en-US" dirty="0"/>
              <a:t>；</a:t>
            </a:r>
          </a:p>
          <a:p>
            <a:pPr marL="285750" indent="-285750" algn="just">
              <a:lnSpc>
                <a:spcPct val="150000"/>
              </a:lnSpc>
              <a:buFont typeface="Arial" panose="020B0604020202020204" pitchFamily="34" charset="0"/>
              <a:buChar char="•"/>
            </a:pPr>
            <a:r>
              <a:rPr lang="zh-CN" altLang="en-US" dirty="0"/>
              <a:t>实现投资组合优化，提升在新兴市场的</a:t>
            </a:r>
            <a:r>
              <a:rPr lang="zh-CN" altLang="en-US" b="1" dirty="0"/>
              <a:t>资本配置效率与回报率</a:t>
            </a:r>
            <a:r>
              <a:rPr lang="zh-CN" altLang="en-US" dirty="0"/>
              <a:t>。</a:t>
            </a:r>
          </a:p>
        </p:txBody>
      </p:sp>
      <p:sp>
        <p:nvSpPr>
          <p:cNvPr id="3" name="文本框 2">
            <a:extLst>
              <a:ext uri="{FF2B5EF4-FFF2-40B4-BE49-F238E27FC236}">
                <a16:creationId xmlns:a16="http://schemas.microsoft.com/office/drawing/2014/main" id="{E0991D94-1E2E-D46D-8619-8DF0FA3D031B}"/>
              </a:ext>
            </a:extLst>
          </p:cNvPr>
          <p:cNvSpPr txBox="1"/>
          <p:nvPr/>
        </p:nvSpPr>
        <p:spPr>
          <a:xfrm>
            <a:off x="6096001" y="2690336"/>
            <a:ext cx="5813502" cy="2951449"/>
          </a:xfrm>
          <a:prstGeom prst="rect">
            <a:avLst/>
          </a:prstGeom>
          <a:noFill/>
          <a:ln w="19050">
            <a:solidFill>
              <a:schemeClr val="accent1"/>
            </a:solidFill>
            <a:prstDash val="dash"/>
          </a:ln>
        </p:spPr>
        <p:txBody>
          <a:bodyPr wrap="square" rtlCol="0">
            <a:spAutoFit/>
          </a:bodyPr>
          <a:lstStyle/>
          <a:p>
            <a:pPr algn="just">
              <a:lnSpc>
                <a:spcPct val="150000"/>
              </a:lnSpc>
            </a:pPr>
            <a:r>
              <a:rPr lang="en-US" altLang="zh-CN" b="1" dirty="0"/>
              <a:t>AI</a:t>
            </a:r>
            <a:r>
              <a:rPr lang="zh-CN" altLang="en-US" b="1" dirty="0"/>
              <a:t>赋能新兴产业创新</a:t>
            </a:r>
          </a:p>
          <a:p>
            <a:pPr marL="285750" indent="-285750" algn="just">
              <a:lnSpc>
                <a:spcPct val="150000"/>
              </a:lnSpc>
              <a:buFont typeface="Arial" panose="020B0604020202020204" pitchFamily="34" charset="0"/>
              <a:buChar char="•"/>
            </a:pPr>
            <a:r>
              <a:rPr lang="zh-CN" altLang="en-US" dirty="0"/>
              <a:t>人工智能技术本身成为推动新兴市场创新的核心工具：</a:t>
            </a:r>
          </a:p>
          <a:p>
            <a:pPr marL="742950" lvl="1" indent="-285750" algn="just">
              <a:lnSpc>
                <a:spcPct val="150000"/>
              </a:lnSpc>
              <a:buFont typeface="Arial" panose="020B0604020202020204" pitchFamily="34" charset="0"/>
              <a:buChar char="•"/>
            </a:pPr>
            <a:r>
              <a:rPr lang="zh-CN" altLang="en-US" dirty="0"/>
              <a:t>医疗：</a:t>
            </a:r>
            <a:r>
              <a:rPr lang="en-US" altLang="zh-CN" dirty="0"/>
              <a:t>AI</a:t>
            </a:r>
            <a:r>
              <a:rPr lang="zh-CN" altLang="en-US" dirty="0"/>
              <a:t>诊断与远程健康管理</a:t>
            </a:r>
          </a:p>
          <a:p>
            <a:pPr marL="742950" lvl="1" indent="-285750" algn="just">
              <a:lnSpc>
                <a:spcPct val="150000"/>
              </a:lnSpc>
              <a:buFont typeface="Arial" panose="020B0604020202020204" pitchFamily="34" charset="0"/>
              <a:buChar char="•"/>
            </a:pPr>
            <a:r>
              <a:rPr lang="zh-CN" altLang="en-US" dirty="0"/>
              <a:t>教育：智能学习与个性化教学</a:t>
            </a:r>
          </a:p>
          <a:p>
            <a:pPr marL="742950" lvl="1" indent="-285750" algn="just">
              <a:lnSpc>
                <a:spcPct val="150000"/>
              </a:lnSpc>
              <a:buFont typeface="Arial" panose="020B0604020202020204" pitchFamily="34" charset="0"/>
              <a:buChar char="•"/>
            </a:pPr>
            <a:r>
              <a:rPr lang="zh-CN" altLang="en-US" dirty="0"/>
              <a:t>金融科技：</a:t>
            </a:r>
            <a:r>
              <a:rPr lang="en-US" altLang="zh-CN" dirty="0"/>
              <a:t>AI</a:t>
            </a:r>
            <a:r>
              <a:rPr lang="zh-CN" altLang="en-US" dirty="0"/>
              <a:t>风控与智能支付</a:t>
            </a:r>
          </a:p>
          <a:p>
            <a:pPr marL="285750" indent="-285750" algn="just">
              <a:lnSpc>
                <a:spcPct val="150000"/>
              </a:lnSpc>
              <a:buFont typeface="Arial" panose="020B0604020202020204" pitchFamily="34" charset="0"/>
              <a:buChar char="•"/>
            </a:pPr>
            <a:r>
              <a:rPr lang="zh-CN" altLang="en-US" dirty="0"/>
              <a:t>帮助跨国投资者</a:t>
            </a:r>
            <a:r>
              <a:rPr lang="zh-CN" altLang="en-US" b="1" dirty="0"/>
              <a:t>将产品与服务本地化创新</a:t>
            </a:r>
            <a:r>
              <a:rPr lang="zh-CN" altLang="en-US" dirty="0"/>
              <a:t>，更好满足东道国需求。</a:t>
            </a:r>
          </a:p>
        </p:txBody>
      </p:sp>
    </p:spTree>
    <p:custDataLst>
      <p:tags r:id="rId1"/>
    </p:custDataLst>
    <p:extLst>
      <p:ext uri="{BB962C8B-B14F-4D97-AF65-F5344CB8AC3E}">
        <p14:creationId xmlns:p14="http://schemas.microsoft.com/office/powerpoint/2010/main" val="1342103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4" name="文本框 3">
            <a:extLst>
              <a:ext uri="{FF2B5EF4-FFF2-40B4-BE49-F238E27FC236}">
                <a16:creationId xmlns:a16="http://schemas.microsoft.com/office/drawing/2014/main" id="{78CD4A85-2751-4AB8-88D7-D7C3D2BB41C3}"/>
              </a:ext>
            </a:extLst>
          </p:cNvPr>
          <p:cNvSpPr txBox="1"/>
          <p:nvPr/>
        </p:nvSpPr>
        <p:spPr>
          <a:xfrm>
            <a:off x="422955" y="857547"/>
            <a:ext cx="11397337" cy="961225"/>
          </a:xfrm>
          <a:prstGeom prst="rect">
            <a:avLst/>
          </a:prstGeom>
          <a:noFill/>
        </p:spPr>
        <p:txBody>
          <a:bodyPr wrap="square" rtlCol="0">
            <a:spAutoFit/>
          </a:bodyPr>
          <a:lstStyle/>
          <a:p>
            <a:pPr algn="just">
              <a:lnSpc>
                <a:spcPct val="150000"/>
              </a:lnSpc>
            </a:pPr>
            <a:r>
              <a:rPr lang="zh-CN" altLang="zh-CN" sz="2000" b="1" dirty="0">
                <a:effectLst/>
                <a:latin typeface="+mn-ea"/>
                <a:cs typeface="Times New Roman" panose="02020603050405020304" pitchFamily="18" charset="0"/>
              </a:rPr>
              <a:t>二、人工智能与国际间接投资</a:t>
            </a:r>
            <a:endParaRPr lang="en-US" altLang="zh-CN" sz="2000" b="1" dirty="0">
              <a:effectLst/>
              <a:latin typeface="+mn-ea"/>
              <a:cs typeface="Times New Roman" panose="02020603050405020304" pitchFamily="18" charset="0"/>
            </a:endParaRPr>
          </a:p>
          <a:p>
            <a:pPr algn="just">
              <a:lnSpc>
                <a:spcPct val="150000"/>
              </a:lnSpc>
            </a:pPr>
            <a:r>
              <a:rPr lang="zh-CN" altLang="en-US" sz="2000" b="1" dirty="0">
                <a:latin typeface="+mn-ea"/>
                <a:cs typeface="Times New Roman" panose="02020603050405020304" pitchFamily="18" charset="0"/>
              </a:rPr>
              <a:t>（一）</a:t>
            </a:r>
            <a:r>
              <a:rPr lang="zh-CN" altLang="zh-CN" sz="2000" b="1" dirty="0">
                <a:effectLst/>
                <a:latin typeface="+mn-ea"/>
                <a:cs typeface="Times New Roman" panose="02020603050405020304" pitchFamily="18" charset="0"/>
              </a:rPr>
              <a:t>提高跨境证券投资效率与收益</a:t>
            </a:r>
            <a:endParaRPr lang="en-US" altLang="zh-CN" sz="2000" b="1" dirty="0">
              <a:effectLst/>
              <a:latin typeface="+mn-ea"/>
              <a:cs typeface="Times New Roman" panose="02020603050405020304" pitchFamily="18" charset="0"/>
            </a:endParaRPr>
          </a:p>
        </p:txBody>
      </p:sp>
      <p:sp>
        <p:nvSpPr>
          <p:cNvPr id="2" name="文本框 1">
            <a:extLst>
              <a:ext uri="{FF2B5EF4-FFF2-40B4-BE49-F238E27FC236}">
                <a16:creationId xmlns:a16="http://schemas.microsoft.com/office/drawing/2014/main" id="{39BC3F45-8B61-A634-68B8-0310F7A9FA65}"/>
              </a:ext>
            </a:extLst>
          </p:cNvPr>
          <p:cNvSpPr txBox="1"/>
          <p:nvPr/>
        </p:nvSpPr>
        <p:spPr>
          <a:xfrm>
            <a:off x="259644" y="2041983"/>
            <a:ext cx="5757333" cy="2769989"/>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AI</a:t>
            </a:r>
            <a:r>
              <a:rPr lang="zh-CN" altLang="en-US" b="1" dirty="0"/>
              <a:t>赋能全球市场监测</a:t>
            </a:r>
          </a:p>
          <a:p>
            <a:pPr marL="285750" indent="-285750" algn="just">
              <a:spcBef>
                <a:spcPts val="1200"/>
              </a:spcBef>
              <a:buFont typeface="Arial" panose="020B0604020202020204" pitchFamily="34" charset="0"/>
              <a:buChar char="•"/>
            </a:pPr>
            <a:r>
              <a:rPr lang="en-US" altLang="zh-CN" dirty="0"/>
              <a:t>AI</a:t>
            </a:r>
            <a:r>
              <a:rPr lang="zh-CN" altLang="en-US" dirty="0"/>
              <a:t>基于</a:t>
            </a:r>
            <a:r>
              <a:rPr lang="zh-CN" altLang="en-US" b="1" dirty="0"/>
              <a:t>实时大数据分析</a:t>
            </a:r>
            <a:r>
              <a:rPr lang="zh-CN" altLang="en-US" dirty="0"/>
              <a:t>，可快速捕捉国际证券市场动态：包括</a:t>
            </a:r>
            <a:r>
              <a:rPr lang="zh-CN" altLang="en-US" b="1" dirty="0"/>
              <a:t>宏观经济走势、地缘政治风险、市场情绪波动</a:t>
            </a:r>
            <a:r>
              <a:rPr lang="zh-CN" altLang="en-US" dirty="0"/>
              <a:t>；</a:t>
            </a:r>
          </a:p>
          <a:p>
            <a:pPr marL="285750" indent="-285750" algn="just">
              <a:spcBef>
                <a:spcPts val="1200"/>
              </a:spcBef>
              <a:buFont typeface="Arial" panose="020B0604020202020204" pitchFamily="34" charset="0"/>
              <a:buChar char="•"/>
            </a:pPr>
            <a:r>
              <a:rPr lang="zh-CN" altLang="en-US" dirty="0"/>
              <a:t>借助</a:t>
            </a:r>
            <a:r>
              <a:rPr lang="zh-CN" altLang="en-US" b="1" dirty="0"/>
              <a:t>自然语言处理（</a:t>
            </a:r>
            <a:r>
              <a:rPr lang="en-US" altLang="zh-CN" b="1" dirty="0"/>
              <a:t>NLP</a:t>
            </a:r>
            <a:r>
              <a:rPr lang="zh-CN" altLang="en-US" b="1" dirty="0"/>
              <a:t>）与深度学习</a:t>
            </a:r>
            <a:r>
              <a:rPr lang="zh-CN" altLang="en-US" dirty="0"/>
              <a:t>技术，实时分析全球新闻、社交媒体、政策公告等非结构化信息；</a:t>
            </a:r>
          </a:p>
          <a:p>
            <a:pPr marL="285750" indent="-285750" algn="just">
              <a:spcBef>
                <a:spcPts val="1200"/>
              </a:spcBef>
              <a:buFont typeface="Arial" panose="020B0604020202020204" pitchFamily="34" charset="0"/>
              <a:buChar char="•"/>
            </a:pPr>
            <a:r>
              <a:rPr lang="zh-CN" altLang="en-US" dirty="0"/>
              <a:t>及时识别影响股票、债券等资产价格的关键变量，为投资者提供</a:t>
            </a:r>
            <a:r>
              <a:rPr lang="zh-CN" altLang="en-US" b="1" dirty="0"/>
              <a:t>高时效的决策信号</a:t>
            </a:r>
            <a:r>
              <a:rPr lang="zh-CN" altLang="en-US" dirty="0"/>
              <a:t>。</a:t>
            </a:r>
          </a:p>
        </p:txBody>
      </p:sp>
      <p:sp>
        <p:nvSpPr>
          <p:cNvPr id="3" name="文本框 2">
            <a:extLst>
              <a:ext uri="{FF2B5EF4-FFF2-40B4-BE49-F238E27FC236}">
                <a16:creationId xmlns:a16="http://schemas.microsoft.com/office/drawing/2014/main" id="{9337BEB6-D559-FA4F-EE73-128E56A8D826}"/>
              </a:ext>
            </a:extLst>
          </p:cNvPr>
          <p:cNvSpPr txBox="1"/>
          <p:nvPr/>
        </p:nvSpPr>
        <p:spPr>
          <a:xfrm>
            <a:off x="6175025" y="2041983"/>
            <a:ext cx="5757333" cy="2492990"/>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AI</a:t>
            </a:r>
            <a:r>
              <a:rPr lang="zh-CN" altLang="en-US" b="1" dirty="0"/>
              <a:t>优化资产配置与组合管理</a:t>
            </a:r>
          </a:p>
          <a:p>
            <a:pPr marL="285750" indent="-285750" algn="just">
              <a:spcBef>
                <a:spcPts val="1200"/>
              </a:spcBef>
              <a:buFont typeface="Arial" panose="020B0604020202020204" pitchFamily="34" charset="0"/>
              <a:buChar char="•"/>
            </a:pPr>
            <a:r>
              <a:rPr lang="zh-CN" altLang="en-US" dirty="0"/>
              <a:t>利用</a:t>
            </a:r>
            <a:r>
              <a:rPr lang="en-US" altLang="zh-CN" dirty="0"/>
              <a:t>AI</a:t>
            </a:r>
            <a:r>
              <a:rPr lang="zh-CN" altLang="en-US" dirty="0"/>
              <a:t>算法实现</a:t>
            </a:r>
            <a:r>
              <a:rPr lang="zh-CN" altLang="en-US" b="1" dirty="0"/>
              <a:t>自动化投资决策与量化交易</a:t>
            </a:r>
            <a:r>
              <a:rPr lang="zh-CN" altLang="en-US" dirty="0"/>
              <a:t>，降低人为决策延迟；</a:t>
            </a:r>
          </a:p>
          <a:p>
            <a:pPr marL="285750" indent="-285750" algn="just">
              <a:spcBef>
                <a:spcPts val="1200"/>
              </a:spcBef>
              <a:buFont typeface="Arial" panose="020B0604020202020204" pitchFamily="34" charset="0"/>
              <a:buChar char="•"/>
            </a:pPr>
            <a:r>
              <a:rPr lang="zh-CN" altLang="en-US" dirty="0"/>
              <a:t>通过</a:t>
            </a:r>
            <a:r>
              <a:rPr lang="zh-CN" altLang="en-US" b="1" dirty="0"/>
              <a:t>机器学习模型</a:t>
            </a:r>
            <a:r>
              <a:rPr lang="zh-CN" altLang="en-US" dirty="0"/>
              <a:t>动态调整跨国资产组合，平衡收益与风险；</a:t>
            </a:r>
          </a:p>
          <a:p>
            <a:pPr marL="285750" indent="-285750" algn="just">
              <a:spcBef>
                <a:spcPts val="1200"/>
              </a:spcBef>
              <a:buFont typeface="Arial" panose="020B0604020202020204" pitchFamily="34" charset="0"/>
              <a:buChar char="•"/>
            </a:pPr>
            <a:r>
              <a:rPr lang="en-US" altLang="zh-CN" dirty="0"/>
              <a:t>AI</a:t>
            </a:r>
            <a:r>
              <a:rPr lang="zh-CN" altLang="en-US" dirty="0"/>
              <a:t>可根据市场变化</a:t>
            </a:r>
            <a:r>
              <a:rPr lang="zh-CN" altLang="en-US" b="1" dirty="0"/>
              <a:t>自动再平衡投资组合</a:t>
            </a:r>
            <a:r>
              <a:rPr lang="zh-CN" altLang="en-US" dirty="0"/>
              <a:t>，实现收益最大化与风险最小化。</a:t>
            </a:r>
          </a:p>
        </p:txBody>
      </p:sp>
      <p:sp>
        <p:nvSpPr>
          <p:cNvPr id="5" name="文本框 4">
            <a:extLst>
              <a:ext uri="{FF2B5EF4-FFF2-40B4-BE49-F238E27FC236}">
                <a16:creationId xmlns:a16="http://schemas.microsoft.com/office/drawing/2014/main" id="{0DAC3EDA-8B83-B275-66DF-7010031A3AB2}"/>
              </a:ext>
            </a:extLst>
          </p:cNvPr>
          <p:cNvSpPr txBox="1"/>
          <p:nvPr/>
        </p:nvSpPr>
        <p:spPr>
          <a:xfrm>
            <a:off x="476356" y="4955922"/>
            <a:ext cx="11397337" cy="1231106"/>
          </a:xfrm>
          <a:prstGeom prst="rect">
            <a:avLst/>
          </a:prstGeom>
          <a:noFill/>
        </p:spPr>
        <p:txBody>
          <a:bodyPr wrap="square" rtlCol="0">
            <a:spAutoFit/>
          </a:bodyPr>
          <a:lstStyle/>
          <a:p>
            <a:pPr algn="just">
              <a:spcBef>
                <a:spcPts val="1200"/>
              </a:spcBef>
            </a:pPr>
            <a:r>
              <a:rPr lang="zh-CN" altLang="en-US" b="1" dirty="0"/>
              <a:t>实际应用成效</a:t>
            </a:r>
          </a:p>
          <a:p>
            <a:pPr algn="just">
              <a:spcBef>
                <a:spcPts val="1200"/>
              </a:spcBef>
              <a:buFont typeface="Arial" panose="020B0604020202020204" pitchFamily="34" charset="0"/>
              <a:buChar char="•"/>
            </a:pPr>
            <a:r>
              <a:rPr lang="zh-CN" altLang="en-US" dirty="0"/>
              <a:t>全球基金与量化投资机构广泛采用</a:t>
            </a:r>
            <a:r>
              <a:rPr lang="en-US" altLang="zh-CN" dirty="0"/>
              <a:t>AI</a:t>
            </a:r>
            <a:r>
              <a:rPr lang="zh-CN" altLang="en-US" dirty="0"/>
              <a:t>交易策略；</a:t>
            </a:r>
          </a:p>
          <a:p>
            <a:pPr algn="just">
              <a:spcBef>
                <a:spcPts val="1200"/>
              </a:spcBef>
              <a:buFont typeface="Arial" panose="020B0604020202020204" pitchFamily="34" charset="0"/>
              <a:buChar char="•"/>
            </a:pPr>
            <a:r>
              <a:rPr lang="en-US" altLang="zh-CN" dirty="0"/>
              <a:t>AI</a:t>
            </a:r>
            <a:r>
              <a:rPr lang="zh-CN" altLang="en-US" dirty="0"/>
              <a:t>系统在国际资本市场中实现了</a:t>
            </a:r>
            <a:r>
              <a:rPr lang="zh-CN" altLang="en-US" b="1" dirty="0"/>
              <a:t>更高回报率与更强抗波动性</a:t>
            </a:r>
            <a:r>
              <a:rPr lang="zh-CN" altLang="en-US" dirty="0"/>
              <a:t>。</a:t>
            </a:r>
          </a:p>
        </p:txBody>
      </p:sp>
    </p:spTree>
    <p:custDataLst>
      <p:tags r:id="rId1"/>
    </p:custDataLst>
    <p:extLst>
      <p:ext uri="{BB962C8B-B14F-4D97-AF65-F5344CB8AC3E}">
        <p14:creationId xmlns:p14="http://schemas.microsoft.com/office/powerpoint/2010/main" val="1511420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4" name="文本框 3">
            <a:extLst>
              <a:ext uri="{FF2B5EF4-FFF2-40B4-BE49-F238E27FC236}">
                <a16:creationId xmlns:a16="http://schemas.microsoft.com/office/drawing/2014/main" id="{78CD4A85-2751-4AB8-88D7-D7C3D2BB41C3}"/>
              </a:ext>
            </a:extLst>
          </p:cNvPr>
          <p:cNvSpPr txBox="1"/>
          <p:nvPr/>
        </p:nvSpPr>
        <p:spPr>
          <a:xfrm>
            <a:off x="422955" y="1081636"/>
            <a:ext cx="11386185" cy="400110"/>
          </a:xfrm>
          <a:prstGeom prst="rect">
            <a:avLst/>
          </a:prstGeom>
          <a:noFill/>
        </p:spPr>
        <p:txBody>
          <a:bodyPr wrap="square" rtlCol="0">
            <a:spAutoFit/>
          </a:bodyPr>
          <a:lstStyle/>
          <a:p>
            <a:r>
              <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rPr>
              <a:t>（二）</a:t>
            </a:r>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增强投资者对国际证券的预测与定价能力</a:t>
            </a:r>
            <a:r>
              <a:rPr lang="zh-CN" altLang="zh-CN" sz="2000" dirty="0">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EDA78445-7219-44EC-655B-4749F2C602A7}"/>
              </a:ext>
            </a:extLst>
          </p:cNvPr>
          <p:cNvSpPr txBox="1"/>
          <p:nvPr/>
        </p:nvSpPr>
        <p:spPr>
          <a:xfrm>
            <a:off x="540794" y="1887449"/>
            <a:ext cx="3462494" cy="4185761"/>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赋能证券定价与估值判断</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国际证券投资中，准确估值是关键环节；</a:t>
            </a:r>
          </a:p>
          <a:p>
            <a:pPr marL="285750" indent="-285750" algn="just">
              <a:spcBef>
                <a:spcPts val="1200"/>
              </a:spcBef>
              <a:buFont typeface="Arial" panose="020B0604020202020204" pitchFamily="34" charset="0"/>
              <a:buChar char="•"/>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通过</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高效数据分析与复杂资产定价模型</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，帮助投资者：</a:t>
            </a:r>
          </a:p>
          <a:p>
            <a:pPr marL="742950" lvl="1"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评估股票、债券等资产的</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内在价值</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a:p>
            <a:pPr marL="742950" lvl="1"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模拟</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利率、股息、资本支出</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等变量变化对价格的影响；</a:t>
            </a:r>
          </a:p>
          <a:p>
            <a:pPr marL="742950" lvl="1"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提高跨国市场定价判断的</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精确度与稳定性</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3" name="文本框 2">
            <a:extLst>
              <a:ext uri="{FF2B5EF4-FFF2-40B4-BE49-F238E27FC236}">
                <a16:creationId xmlns:a16="http://schemas.microsoft.com/office/drawing/2014/main" id="{B31F2C8B-5322-3B94-300E-085BF01F458B}"/>
              </a:ext>
            </a:extLst>
          </p:cNvPr>
          <p:cNvSpPr txBox="1"/>
          <p:nvPr/>
        </p:nvSpPr>
        <p:spPr>
          <a:xfrm>
            <a:off x="4384800" y="1887449"/>
            <a:ext cx="3462494" cy="3477875"/>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驱动的市场预测与风险预警</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通过机器学习与深度神经网络，</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可：</a:t>
            </a:r>
          </a:p>
          <a:p>
            <a:pPr marL="742950" lvl="1"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建立</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多维预测模型</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，分析全球金融指标间的联动关系；</a:t>
            </a:r>
          </a:p>
          <a:p>
            <a:pPr marL="742950" lvl="1"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实现对</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市场波动趋势</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的中长期预测；</a:t>
            </a:r>
          </a:p>
          <a:p>
            <a:pPr marL="742950" lvl="1"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基于历史数据与市场信号，识别潜在系统性风险。</a:t>
            </a:r>
          </a:p>
        </p:txBody>
      </p:sp>
      <p:sp>
        <p:nvSpPr>
          <p:cNvPr id="5" name="文本框 4">
            <a:extLst>
              <a:ext uri="{FF2B5EF4-FFF2-40B4-BE49-F238E27FC236}">
                <a16:creationId xmlns:a16="http://schemas.microsoft.com/office/drawing/2014/main" id="{BA86CAA6-CC35-C9B6-8D7A-492D4E459C47}"/>
              </a:ext>
            </a:extLst>
          </p:cNvPr>
          <p:cNvSpPr txBox="1"/>
          <p:nvPr/>
        </p:nvSpPr>
        <p:spPr>
          <a:xfrm>
            <a:off x="8188712" y="1887449"/>
            <a:ext cx="3462494" cy="3477875"/>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情绪分析助力投资决策</a:t>
            </a:r>
          </a:p>
          <a:p>
            <a:pPr marL="285750"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利用自然语言处理（</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NLP</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）技术，</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AI</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可：</a:t>
            </a:r>
          </a:p>
          <a:p>
            <a:pPr marL="742950" lvl="1"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实时分析</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全球新闻、社交媒体评论与财经舆情</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a:p>
            <a:pPr marL="742950" lvl="1"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构建</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市场情绪指数（</a:t>
            </a: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Sentiment Index</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，捕捉投资者心理变化；</a:t>
            </a:r>
          </a:p>
          <a:p>
            <a:pPr marL="742950" lvl="1" indent="-285750" algn="just">
              <a:spcBef>
                <a:spcPts val="1200"/>
              </a:spcBef>
              <a:buFont typeface="Arial" panose="020B0604020202020204" pitchFamily="34" charset="0"/>
              <a:buChar char="•"/>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提供市场波动的</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早期预警信号</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2548898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4" name="文本框 3">
            <a:extLst>
              <a:ext uri="{FF2B5EF4-FFF2-40B4-BE49-F238E27FC236}">
                <a16:creationId xmlns:a16="http://schemas.microsoft.com/office/drawing/2014/main" id="{78CD4A85-2751-4AB8-88D7-D7C3D2BB41C3}"/>
              </a:ext>
            </a:extLst>
          </p:cNvPr>
          <p:cNvSpPr txBox="1"/>
          <p:nvPr/>
        </p:nvSpPr>
        <p:spPr>
          <a:xfrm>
            <a:off x="422956" y="1081636"/>
            <a:ext cx="5554554" cy="400110"/>
          </a:xfrm>
          <a:prstGeom prst="rect">
            <a:avLst/>
          </a:prstGeom>
          <a:noFill/>
        </p:spPr>
        <p:txBody>
          <a:bodyPr wrap="square" rtlCol="0">
            <a:spAutoFit/>
          </a:bodyPr>
          <a:lstStyle/>
          <a:p>
            <a:r>
              <a:rPr lang="zh-CN" altLang="en-US" sz="2000" b="1" dirty="0">
                <a:latin typeface="+mn-ea"/>
              </a:rPr>
              <a:t>（三）</a:t>
            </a:r>
            <a:r>
              <a:rPr lang="zh-CN" altLang="zh-CN" sz="2000" b="1" dirty="0">
                <a:effectLst/>
                <a:latin typeface="+mn-ea"/>
                <a:cs typeface="Times New Roman" panose="02020603050405020304" pitchFamily="18" charset="0"/>
              </a:rPr>
              <a:t>简化跨境投资的税务与合规性管理</a:t>
            </a:r>
            <a:r>
              <a:rPr lang="zh-CN" altLang="zh-CN" sz="2000" dirty="0">
                <a:effectLst/>
                <a:latin typeface="+mn-ea"/>
              </a:rPr>
              <a:t> </a:t>
            </a:r>
            <a:endParaRPr lang="zh-CN" altLang="en-US" sz="2000" b="1" dirty="0">
              <a:latin typeface="+mn-ea"/>
            </a:endParaRPr>
          </a:p>
        </p:txBody>
      </p:sp>
      <p:sp>
        <p:nvSpPr>
          <p:cNvPr id="2" name="文本框 1">
            <a:extLst>
              <a:ext uri="{FF2B5EF4-FFF2-40B4-BE49-F238E27FC236}">
                <a16:creationId xmlns:a16="http://schemas.microsoft.com/office/drawing/2014/main" id="{9012239F-D3B0-F445-3762-B21EF48DD178}"/>
              </a:ext>
            </a:extLst>
          </p:cNvPr>
          <p:cNvSpPr txBox="1"/>
          <p:nvPr/>
        </p:nvSpPr>
        <p:spPr>
          <a:xfrm>
            <a:off x="529505" y="1731312"/>
            <a:ext cx="3462494" cy="3908762"/>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AI</a:t>
            </a:r>
            <a:r>
              <a:rPr lang="zh-CN" altLang="en-US" b="1" dirty="0"/>
              <a:t>助力全球税务智能管理</a:t>
            </a:r>
          </a:p>
          <a:p>
            <a:pPr marL="285750" indent="-285750" algn="just">
              <a:spcBef>
                <a:spcPts val="1200"/>
              </a:spcBef>
              <a:buFont typeface="Arial" panose="020B0604020202020204" pitchFamily="34" charset="0"/>
              <a:buChar char="•"/>
            </a:pPr>
            <a:r>
              <a:rPr lang="zh-CN" altLang="en-US" dirty="0"/>
              <a:t>国际间接投资面临</a:t>
            </a:r>
            <a:r>
              <a:rPr lang="zh-CN" altLang="en-US" b="1" dirty="0"/>
              <a:t>多国税制差异与政策复杂性</a:t>
            </a:r>
            <a:r>
              <a:rPr lang="zh-CN" altLang="en-US" dirty="0"/>
              <a:t>；</a:t>
            </a:r>
          </a:p>
          <a:p>
            <a:pPr marL="285750" indent="-285750" algn="just">
              <a:spcBef>
                <a:spcPts val="1200"/>
              </a:spcBef>
              <a:buFont typeface="Arial" panose="020B0604020202020204" pitchFamily="34" charset="0"/>
              <a:buChar char="•"/>
            </a:pPr>
            <a:r>
              <a:rPr lang="en-US" altLang="zh-CN" dirty="0"/>
              <a:t>AI</a:t>
            </a:r>
            <a:r>
              <a:rPr lang="zh-CN" altLang="en-US" dirty="0"/>
              <a:t>系统可通过</a:t>
            </a:r>
            <a:r>
              <a:rPr lang="zh-CN" altLang="en-US" b="1" dirty="0"/>
              <a:t>自动化税务分析与政策追踪</a:t>
            </a:r>
            <a:r>
              <a:rPr lang="zh-CN" altLang="en-US" dirty="0"/>
              <a:t>：</a:t>
            </a:r>
          </a:p>
          <a:p>
            <a:pPr marL="742950" lvl="1" indent="-285750" algn="just">
              <a:spcBef>
                <a:spcPts val="1200"/>
              </a:spcBef>
              <a:buFont typeface="Arial" panose="020B0604020202020204" pitchFamily="34" charset="0"/>
              <a:buChar char="•"/>
            </a:pPr>
            <a:r>
              <a:rPr lang="zh-CN" altLang="en-US" dirty="0"/>
              <a:t>实时监测各国</a:t>
            </a:r>
            <a:r>
              <a:rPr lang="zh-CN" altLang="en-US" b="1" dirty="0"/>
              <a:t>税率、减免政策与双边协定</a:t>
            </a:r>
            <a:r>
              <a:rPr lang="zh-CN" altLang="en-US" dirty="0"/>
              <a:t>变化；</a:t>
            </a:r>
          </a:p>
          <a:p>
            <a:pPr marL="742950" lvl="1" indent="-285750" algn="just">
              <a:spcBef>
                <a:spcPts val="1200"/>
              </a:spcBef>
              <a:buFont typeface="Arial" panose="020B0604020202020204" pitchFamily="34" charset="0"/>
              <a:buChar char="•"/>
            </a:pPr>
            <a:r>
              <a:rPr lang="zh-CN" altLang="en-US" dirty="0"/>
              <a:t>模拟不同投资路径下的</a:t>
            </a:r>
            <a:r>
              <a:rPr lang="zh-CN" altLang="en-US" b="1" dirty="0"/>
              <a:t>税务负担与净收益</a:t>
            </a:r>
            <a:r>
              <a:rPr lang="zh-CN" altLang="en-US" dirty="0"/>
              <a:t>；</a:t>
            </a:r>
          </a:p>
          <a:p>
            <a:pPr marL="742950" lvl="1" indent="-285750" algn="just">
              <a:spcBef>
                <a:spcPts val="1200"/>
              </a:spcBef>
              <a:buFont typeface="Arial" panose="020B0604020202020204" pitchFamily="34" charset="0"/>
              <a:buChar char="•"/>
            </a:pPr>
            <a:r>
              <a:rPr lang="zh-CN" altLang="en-US" dirty="0"/>
              <a:t>为投资者提供</a:t>
            </a:r>
            <a:r>
              <a:rPr lang="zh-CN" altLang="en-US" b="1" dirty="0"/>
              <a:t>最优税务规划方案</a:t>
            </a:r>
            <a:r>
              <a:rPr lang="zh-CN" altLang="en-US" dirty="0"/>
              <a:t>。</a:t>
            </a:r>
          </a:p>
        </p:txBody>
      </p:sp>
      <p:sp>
        <p:nvSpPr>
          <p:cNvPr id="3" name="文本框 2">
            <a:extLst>
              <a:ext uri="{FF2B5EF4-FFF2-40B4-BE49-F238E27FC236}">
                <a16:creationId xmlns:a16="http://schemas.microsoft.com/office/drawing/2014/main" id="{424A740A-5D7B-A111-3E7D-F9B177313F80}"/>
              </a:ext>
            </a:extLst>
          </p:cNvPr>
          <p:cNvSpPr txBox="1"/>
          <p:nvPr/>
        </p:nvSpPr>
        <p:spPr>
          <a:xfrm>
            <a:off x="4353464" y="1731312"/>
            <a:ext cx="3462494" cy="3908762"/>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提升跨境合规审查效率</a:t>
            </a:r>
          </a:p>
          <a:p>
            <a:pPr marL="285750" indent="-285750" algn="just">
              <a:spcBef>
                <a:spcPts val="1200"/>
              </a:spcBef>
              <a:buFont typeface="Arial" panose="020B0604020202020204" pitchFamily="34" charset="0"/>
              <a:buChar char="•"/>
            </a:pPr>
            <a:r>
              <a:rPr lang="en-US" altLang="zh-CN" dirty="0"/>
              <a:t>AI</a:t>
            </a:r>
            <a:r>
              <a:rPr lang="zh-CN" altLang="en-US" dirty="0"/>
              <a:t>可自动解析目标市场的</a:t>
            </a:r>
            <a:r>
              <a:rPr lang="zh-CN" altLang="en-US" b="1" dirty="0"/>
              <a:t>证券监管、金融法律与申报制度</a:t>
            </a:r>
            <a:r>
              <a:rPr lang="zh-CN" altLang="en-US" dirty="0"/>
              <a:t>；</a:t>
            </a:r>
          </a:p>
          <a:p>
            <a:pPr marL="285750" indent="-285750" algn="just">
              <a:spcBef>
                <a:spcPts val="1200"/>
              </a:spcBef>
              <a:buFont typeface="Arial" panose="020B0604020202020204" pitchFamily="34" charset="0"/>
              <a:buChar char="•"/>
            </a:pPr>
            <a:r>
              <a:rPr lang="zh-CN" altLang="en-US" dirty="0"/>
              <a:t>利用自然语言处理（</a:t>
            </a:r>
            <a:r>
              <a:rPr lang="en-US" altLang="zh-CN" dirty="0"/>
              <a:t>NLP</a:t>
            </a:r>
            <a:r>
              <a:rPr lang="zh-CN" altLang="en-US" dirty="0"/>
              <a:t>）与知识图谱，</a:t>
            </a:r>
            <a:r>
              <a:rPr lang="en-US" altLang="zh-CN" dirty="0"/>
              <a:t>AI</a:t>
            </a:r>
            <a:r>
              <a:rPr lang="zh-CN" altLang="en-US" dirty="0"/>
              <a:t>能够：</a:t>
            </a:r>
          </a:p>
          <a:p>
            <a:pPr marL="742950" lvl="1" indent="-285750" algn="just">
              <a:spcBef>
                <a:spcPts val="1200"/>
              </a:spcBef>
              <a:buFont typeface="Arial" panose="020B0604020202020204" pitchFamily="34" charset="0"/>
              <a:buChar char="•"/>
            </a:pPr>
            <a:r>
              <a:rPr lang="zh-CN" altLang="en-US" dirty="0"/>
              <a:t>自动比对投资行为与当地监管标准；</a:t>
            </a:r>
          </a:p>
          <a:p>
            <a:pPr marL="742950" lvl="1" indent="-285750" algn="just">
              <a:spcBef>
                <a:spcPts val="1200"/>
              </a:spcBef>
              <a:buFont typeface="Arial" panose="020B0604020202020204" pitchFamily="34" charset="0"/>
              <a:buChar char="•"/>
            </a:pPr>
            <a:r>
              <a:rPr lang="zh-CN" altLang="en-US" dirty="0"/>
              <a:t>识别潜在</a:t>
            </a:r>
            <a:r>
              <a:rPr lang="zh-CN" altLang="en-US" b="1" dirty="0"/>
              <a:t>合规风险或违规操作</a:t>
            </a:r>
            <a:r>
              <a:rPr lang="zh-CN" altLang="en-US" dirty="0"/>
              <a:t>；</a:t>
            </a:r>
          </a:p>
          <a:p>
            <a:pPr marL="742950" lvl="1" indent="-285750" algn="just">
              <a:spcBef>
                <a:spcPts val="1200"/>
              </a:spcBef>
              <a:buFont typeface="Arial" panose="020B0604020202020204" pitchFamily="34" charset="0"/>
              <a:buChar char="•"/>
            </a:pPr>
            <a:r>
              <a:rPr lang="zh-CN" altLang="en-US" dirty="0"/>
              <a:t>生成</a:t>
            </a:r>
            <a:r>
              <a:rPr lang="zh-CN" altLang="en-US" b="1" dirty="0"/>
              <a:t>合规性评估报告与优化建议</a:t>
            </a:r>
            <a:r>
              <a:rPr lang="zh-CN" altLang="en-US" dirty="0"/>
              <a:t>。</a:t>
            </a:r>
          </a:p>
        </p:txBody>
      </p:sp>
      <p:sp>
        <p:nvSpPr>
          <p:cNvPr id="5" name="文本框 4">
            <a:extLst>
              <a:ext uri="{FF2B5EF4-FFF2-40B4-BE49-F238E27FC236}">
                <a16:creationId xmlns:a16="http://schemas.microsoft.com/office/drawing/2014/main" id="{6DBBBE58-B6E0-ED65-9BF7-905013B79523}"/>
              </a:ext>
            </a:extLst>
          </p:cNvPr>
          <p:cNvSpPr txBox="1"/>
          <p:nvPr/>
        </p:nvSpPr>
        <p:spPr>
          <a:xfrm>
            <a:off x="8177423" y="1731312"/>
            <a:ext cx="3462494" cy="3200876"/>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自动化流程降低管理成本</a:t>
            </a:r>
          </a:p>
          <a:p>
            <a:pPr marL="285750" indent="-285750" algn="just">
              <a:spcBef>
                <a:spcPts val="1200"/>
              </a:spcBef>
              <a:buFont typeface="Arial" panose="020B0604020202020204" pitchFamily="34" charset="0"/>
              <a:buChar char="•"/>
            </a:pPr>
            <a:r>
              <a:rPr lang="zh-CN" altLang="en-US" dirty="0"/>
              <a:t>通过</a:t>
            </a:r>
            <a:r>
              <a:rPr lang="en-US" altLang="zh-CN" dirty="0"/>
              <a:t>AI</a:t>
            </a:r>
            <a:r>
              <a:rPr lang="zh-CN" altLang="en-US" dirty="0"/>
              <a:t>系统集成税务与合规模块，企业可实现：</a:t>
            </a:r>
          </a:p>
          <a:p>
            <a:pPr marL="742950" lvl="1" indent="-285750" algn="just">
              <a:spcBef>
                <a:spcPts val="1200"/>
              </a:spcBef>
              <a:buFont typeface="Arial" panose="020B0604020202020204" pitchFamily="34" charset="0"/>
              <a:buChar char="•"/>
            </a:pPr>
            <a:r>
              <a:rPr lang="zh-CN" altLang="en-US" dirty="0"/>
              <a:t>跨境投资</a:t>
            </a:r>
            <a:r>
              <a:rPr lang="zh-CN" altLang="en-US" b="1" dirty="0"/>
              <a:t>申报、备案、审计</a:t>
            </a:r>
            <a:r>
              <a:rPr lang="zh-CN" altLang="en-US" dirty="0"/>
              <a:t>的智能化自动执行；</a:t>
            </a:r>
          </a:p>
          <a:p>
            <a:pPr marL="742950" lvl="1" indent="-285750" algn="just">
              <a:spcBef>
                <a:spcPts val="1200"/>
              </a:spcBef>
              <a:buFont typeface="Arial" panose="020B0604020202020204" pitchFamily="34" charset="0"/>
              <a:buChar char="•"/>
            </a:pPr>
            <a:r>
              <a:rPr lang="zh-CN" altLang="en-US" dirty="0"/>
              <a:t>减少人工处理错误与审查延迟；</a:t>
            </a:r>
          </a:p>
          <a:p>
            <a:pPr marL="742950" lvl="1" indent="-285750" algn="just">
              <a:spcBef>
                <a:spcPts val="1200"/>
              </a:spcBef>
              <a:buFont typeface="Arial" panose="020B0604020202020204" pitchFamily="34" charset="0"/>
              <a:buChar char="•"/>
            </a:pPr>
            <a:r>
              <a:rPr lang="zh-CN" altLang="en-US" dirty="0"/>
              <a:t>显著提升投资管理的</a:t>
            </a:r>
            <a:r>
              <a:rPr lang="zh-CN" altLang="en-US" b="1" dirty="0"/>
              <a:t>透明度与响应速度</a:t>
            </a:r>
            <a:r>
              <a:rPr lang="zh-CN" altLang="en-US" dirty="0"/>
              <a:t>。</a:t>
            </a:r>
          </a:p>
        </p:txBody>
      </p:sp>
    </p:spTree>
    <p:custDataLst>
      <p:tags r:id="rId1"/>
    </p:custDataLst>
    <p:extLst>
      <p:ext uri="{BB962C8B-B14F-4D97-AF65-F5344CB8AC3E}">
        <p14:creationId xmlns:p14="http://schemas.microsoft.com/office/powerpoint/2010/main" val="1844652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4" name="文本框 3">
            <a:extLst>
              <a:ext uri="{FF2B5EF4-FFF2-40B4-BE49-F238E27FC236}">
                <a16:creationId xmlns:a16="http://schemas.microsoft.com/office/drawing/2014/main" id="{78CD4A85-2751-4AB8-88D7-D7C3D2BB41C3}"/>
              </a:ext>
            </a:extLst>
          </p:cNvPr>
          <p:cNvSpPr txBox="1"/>
          <p:nvPr/>
        </p:nvSpPr>
        <p:spPr>
          <a:xfrm>
            <a:off x="422955" y="1081636"/>
            <a:ext cx="11330429" cy="400110"/>
          </a:xfrm>
          <a:prstGeom prst="rect">
            <a:avLst/>
          </a:prstGeom>
          <a:noFill/>
        </p:spPr>
        <p:txBody>
          <a:bodyPr wrap="square" rtlCol="0">
            <a:spAutoFit/>
          </a:bodyPr>
          <a:lstStyle/>
          <a:p>
            <a:r>
              <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rPr>
              <a:t>（四）</a:t>
            </a:r>
            <a:r>
              <a:rPr lang="zh-CN" altLang="zh-CN" sz="2000" b="1" dirty="0">
                <a:effectLst/>
                <a:latin typeface="Times New Roman" panose="02020603050405020304" pitchFamily="18" charset="0"/>
                <a:ea typeface="Microsoft YaHei" panose="020B0503020204020204" pitchFamily="34" charset="-122"/>
                <a:cs typeface="Times New Roman" panose="02020603050405020304" pitchFamily="18" charset="0"/>
              </a:rPr>
              <a:t>降低投资目标市场的信息不对称</a:t>
            </a:r>
            <a:endPar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64AC903E-A906-CD91-40E1-017A48BD904F}"/>
              </a:ext>
            </a:extLst>
          </p:cNvPr>
          <p:cNvSpPr txBox="1"/>
          <p:nvPr/>
        </p:nvSpPr>
        <p:spPr>
          <a:xfrm>
            <a:off x="291130" y="1703355"/>
            <a:ext cx="3732355" cy="4801314"/>
          </a:xfrm>
          <a:prstGeom prst="rect">
            <a:avLst/>
          </a:prstGeom>
          <a:noFill/>
          <a:ln w="19050">
            <a:solidFill>
              <a:schemeClr val="accent1"/>
            </a:solidFill>
            <a:prstDash val="dash"/>
          </a:ln>
        </p:spPr>
        <p:txBody>
          <a:bodyPr wrap="square" rtlCol="0">
            <a:spAutoFit/>
          </a:bodyPr>
          <a:lstStyle/>
          <a:p>
            <a:pPr algn="just">
              <a:spcBef>
                <a:spcPts val="1800"/>
              </a:spcBef>
            </a:pPr>
            <a:r>
              <a:rPr lang="en-US" altLang="zh-CN" b="1" dirty="0"/>
              <a:t>AI</a:t>
            </a:r>
            <a:r>
              <a:rPr lang="zh-CN" altLang="en-US" b="1" dirty="0"/>
              <a:t>打破信息壁垒</a:t>
            </a:r>
          </a:p>
          <a:p>
            <a:pPr marL="285750" indent="-285750" algn="just">
              <a:spcBef>
                <a:spcPts val="1800"/>
              </a:spcBef>
              <a:buFont typeface="Arial" panose="020B0604020202020204" pitchFamily="34" charset="0"/>
              <a:buChar char="•"/>
            </a:pPr>
            <a:r>
              <a:rPr lang="zh-CN" altLang="en-US" dirty="0"/>
              <a:t>国际间接投资中，尤其在</a:t>
            </a:r>
            <a:r>
              <a:rPr lang="zh-CN" altLang="en-US" b="1" dirty="0"/>
              <a:t>新兴市场与中小企业</a:t>
            </a:r>
            <a:r>
              <a:rPr lang="zh-CN" altLang="en-US" dirty="0"/>
              <a:t>领域，投资者常面临信息匮乏；</a:t>
            </a:r>
          </a:p>
          <a:p>
            <a:pPr marL="285750" indent="-285750" algn="just">
              <a:spcBef>
                <a:spcPts val="1800"/>
              </a:spcBef>
              <a:buFont typeface="Arial" panose="020B0604020202020204" pitchFamily="34" charset="0"/>
              <a:buChar char="•"/>
            </a:pPr>
            <a:r>
              <a:rPr lang="en-US" altLang="zh-CN" dirty="0"/>
              <a:t>AI</a:t>
            </a:r>
            <a:r>
              <a:rPr lang="zh-CN" altLang="en-US" dirty="0"/>
              <a:t>通过跨渠道信息抓取与融合分析，整合：</a:t>
            </a:r>
          </a:p>
          <a:p>
            <a:pPr marL="742950" lvl="1" indent="-285750" algn="just">
              <a:spcBef>
                <a:spcPts val="1800"/>
              </a:spcBef>
              <a:buFont typeface="Arial" panose="020B0604020202020204" pitchFamily="34" charset="0"/>
              <a:buChar char="•"/>
            </a:pPr>
            <a:r>
              <a:rPr lang="zh-CN" altLang="en-US" dirty="0"/>
              <a:t>公司年报与财务数据</a:t>
            </a:r>
          </a:p>
          <a:p>
            <a:pPr marL="742950" lvl="1" indent="-285750" algn="just">
              <a:spcBef>
                <a:spcPts val="1800"/>
              </a:spcBef>
              <a:buFont typeface="Arial" panose="020B0604020202020204" pitchFamily="34" charset="0"/>
              <a:buChar char="•"/>
            </a:pPr>
            <a:r>
              <a:rPr lang="zh-CN" altLang="en-US" dirty="0"/>
              <a:t>行业研究报告与市场预测</a:t>
            </a:r>
          </a:p>
          <a:p>
            <a:pPr marL="742950" lvl="1" indent="-285750" algn="just">
              <a:spcBef>
                <a:spcPts val="1800"/>
              </a:spcBef>
              <a:buFont typeface="Arial" panose="020B0604020202020204" pitchFamily="34" charset="0"/>
              <a:buChar char="•"/>
            </a:pPr>
            <a:r>
              <a:rPr lang="zh-CN" altLang="en-US" dirty="0"/>
              <a:t>政策公告、财经新闻与舆情动态</a:t>
            </a:r>
          </a:p>
          <a:p>
            <a:pPr marL="285750" indent="-285750" algn="just">
              <a:spcBef>
                <a:spcPts val="1800"/>
              </a:spcBef>
              <a:buFont typeface="Arial" panose="020B0604020202020204" pitchFamily="34" charset="0"/>
              <a:buChar char="•"/>
            </a:pPr>
            <a:r>
              <a:rPr lang="zh-CN" altLang="en-US" dirty="0"/>
              <a:t>从碎片化数据中构建</a:t>
            </a:r>
            <a:r>
              <a:rPr lang="zh-CN" altLang="en-US" b="1" dirty="0"/>
              <a:t>完整市场画像</a:t>
            </a:r>
            <a:r>
              <a:rPr lang="zh-CN" altLang="en-US" dirty="0"/>
              <a:t>，有效缓解信息不对称问题。</a:t>
            </a:r>
          </a:p>
        </p:txBody>
      </p:sp>
      <p:sp>
        <p:nvSpPr>
          <p:cNvPr id="3" name="文本框 2">
            <a:extLst>
              <a:ext uri="{FF2B5EF4-FFF2-40B4-BE49-F238E27FC236}">
                <a16:creationId xmlns:a16="http://schemas.microsoft.com/office/drawing/2014/main" id="{53CAD423-28C9-5C71-EF60-75E252439D08}"/>
              </a:ext>
            </a:extLst>
          </p:cNvPr>
          <p:cNvSpPr txBox="1"/>
          <p:nvPr/>
        </p:nvSpPr>
        <p:spPr>
          <a:xfrm>
            <a:off x="4229822" y="1703355"/>
            <a:ext cx="3732355" cy="4293483"/>
          </a:xfrm>
          <a:prstGeom prst="rect">
            <a:avLst/>
          </a:prstGeom>
          <a:noFill/>
          <a:ln w="19050">
            <a:solidFill>
              <a:schemeClr val="accent1"/>
            </a:solidFill>
            <a:prstDash val="dash"/>
          </a:ln>
        </p:spPr>
        <p:txBody>
          <a:bodyPr wrap="square" rtlCol="0">
            <a:spAutoFit/>
          </a:bodyPr>
          <a:lstStyle/>
          <a:p>
            <a:pPr algn="just">
              <a:spcBef>
                <a:spcPts val="1800"/>
              </a:spcBef>
            </a:pPr>
            <a:r>
              <a:rPr lang="zh-CN" altLang="en-US" b="1" dirty="0"/>
              <a:t>智能分析助力投资决策</a:t>
            </a:r>
          </a:p>
          <a:p>
            <a:pPr marL="285750" indent="-285750" algn="just">
              <a:spcBef>
                <a:spcPts val="1800"/>
              </a:spcBef>
              <a:buFont typeface="Arial" panose="020B0604020202020204" pitchFamily="34" charset="0"/>
              <a:buChar char="•"/>
            </a:pPr>
            <a:r>
              <a:rPr lang="zh-CN" altLang="en-US" dirty="0"/>
              <a:t>借助</a:t>
            </a:r>
            <a:r>
              <a:rPr lang="zh-CN" altLang="en-US" b="1" dirty="0"/>
              <a:t>自然语言处理（</a:t>
            </a:r>
            <a:r>
              <a:rPr lang="en-US" altLang="zh-CN" b="1" dirty="0"/>
              <a:t>NLP</a:t>
            </a:r>
            <a:r>
              <a:rPr lang="zh-CN" altLang="en-US" b="1" dirty="0"/>
              <a:t>）与知识图谱技术</a:t>
            </a:r>
            <a:r>
              <a:rPr lang="zh-CN" altLang="en-US" dirty="0"/>
              <a:t>，</a:t>
            </a:r>
            <a:r>
              <a:rPr lang="en-US" altLang="zh-CN" dirty="0"/>
              <a:t>AI</a:t>
            </a:r>
            <a:r>
              <a:rPr lang="zh-CN" altLang="en-US" dirty="0"/>
              <a:t>可：</a:t>
            </a:r>
          </a:p>
          <a:p>
            <a:pPr marL="742950" lvl="1" indent="-285750" algn="just">
              <a:spcBef>
                <a:spcPts val="1800"/>
              </a:spcBef>
              <a:buFont typeface="Arial" panose="020B0604020202020204" pitchFamily="34" charset="0"/>
              <a:buChar char="•"/>
            </a:pPr>
            <a:r>
              <a:rPr lang="zh-CN" altLang="en-US" dirty="0"/>
              <a:t>自动识别市场风险信号与政策变化；</a:t>
            </a:r>
          </a:p>
          <a:p>
            <a:pPr marL="742950" lvl="1" indent="-285750" algn="just">
              <a:spcBef>
                <a:spcPts val="1800"/>
              </a:spcBef>
              <a:buFont typeface="Arial" panose="020B0604020202020204" pitchFamily="34" charset="0"/>
              <a:buChar char="•"/>
            </a:pPr>
            <a:r>
              <a:rPr lang="zh-CN" altLang="en-US" dirty="0"/>
              <a:t>量化企业治理、声誉与信用等非结构化信息；</a:t>
            </a:r>
          </a:p>
          <a:p>
            <a:pPr marL="742950" lvl="1" indent="-285750" algn="just">
              <a:spcBef>
                <a:spcPts val="1800"/>
              </a:spcBef>
              <a:buFont typeface="Arial" panose="020B0604020202020204" pitchFamily="34" charset="0"/>
              <a:buChar char="•"/>
            </a:pPr>
            <a:r>
              <a:rPr lang="zh-CN" altLang="en-US" dirty="0"/>
              <a:t>建立多维度企业与行业“风险指数”。</a:t>
            </a:r>
          </a:p>
          <a:p>
            <a:pPr marL="285750" indent="-285750" algn="just">
              <a:spcBef>
                <a:spcPts val="1800"/>
              </a:spcBef>
              <a:buFont typeface="Arial" panose="020B0604020202020204" pitchFamily="34" charset="0"/>
              <a:buChar char="•"/>
            </a:pPr>
            <a:r>
              <a:rPr lang="zh-CN" altLang="en-US" dirty="0"/>
              <a:t>从而提升投资者对目标市场的</a:t>
            </a:r>
            <a:r>
              <a:rPr lang="zh-CN" altLang="en-US" b="1" dirty="0"/>
              <a:t>透明度与信任度</a:t>
            </a:r>
            <a:r>
              <a:rPr lang="zh-CN" altLang="en-US" dirty="0"/>
              <a:t>。</a:t>
            </a:r>
          </a:p>
        </p:txBody>
      </p:sp>
      <p:sp>
        <p:nvSpPr>
          <p:cNvPr id="5" name="文本框 4">
            <a:extLst>
              <a:ext uri="{FF2B5EF4-FFF2-40B4-BE49-F238E27FC236}">
                <a16:creationId xmlns:a16="http://schemas.microsoft.com/office/drawing/2014/main" id="{5712922A-F689-80AD-59A2-B8018606846A}"/>
              </a:ext>
            </a:extLst>
          </p:cNvPr>
          <p:cNvSpPr txBox="1"/>
          <p:nvPr/>
        </p:nvSpPr>
        <p:spPr>
          <a:xfrm>
            <a:off x="8168514" y="1703355"/>
            <a:ext cx="3732355" cy="3508653"/>
          </a:xfrm>
          <a:prstGeom prst="rect">
            <a:avLst/>
          </a:prstGeom>
          <a:noFill/>
          <a:ln w="19050">
            <a:solidFill>
              <a:schemeClr val="accent1"/>
            </a:solidFill>
            <a:prstDash val="dash"/>
          </a:ln>
        </p:spPr>
        <p:txBody>
          <a:bodyPr wrap="square" rtlCol="0">
            <a:spAutoFit/>
          </a:bodyPr>
          <a:lstStyle/>
          <a:p>
            <a:pPr algn="just">
              <a:spcBef>
                <a:spcPts val="1800"/>
              </a:spcBef>
            </a:pPr>
            <a:r>
              <a:rPr lang="zh-CN" altLang="en-US" b="1" dirty="0"/>
              <a:t>发现潜在机会与隐性风险</a:t>
            </a:r>
          </a:p>
          <a:p>
            <a:pPr marL="285750" indent="-285750" algn="just">
              <a:spcBef>
                <a:spcPts val="1800"/>
              </a:spcBef>
              <a:buFont typeface="Arial" panose="020B0604020202020204" pitchFamily="34" charset="0"/>
              <a:buChar char="•"/>
            </a:pPr>
            <a:r>
              <a:rPr lang="en-US" altLang="zh-CN" dirty="0"/>
              <a:t>AI</a:t>
            </a:r>
            <a:r>
              <a:rPr lang="zh-CN" altLang="en-US" dirty="0"/>
              <a:t>通过产业链与价值链分析，揭示：</a:t>
            </a:r>
          </a:p>
          <a:p>
            <a:pPr marL="742950" lvl="1" indent="-285750" algn="just">
              <a:spcBef>
                <a:spcPts val="1800"/>
              </a:spcBef>
              <a:buFont typeface="Arial" panose="020B0604020202020204" pitchFamily="34" charset="0"/>
              <a:buChar char="•"/>
            </a:pPr>
            <a:r>
              <a:rPr lang="zh-CN" altLang="en-US" dirty="0"/>
              <a:t>潜在的高成长企业或被低估资产；</a:t>
            </a:r>
          </a:p>
          <a:p>
            <a:pPr marL="742950" lvl="1" indent="-285750" algn="just">
              <a:spcBef>
                <a:spcPts val="1800"/>
              </a:spcBef>
              <a:buFont typeface="Arial" panose="020B0604020202020204" pitchFamily="34" charset="0"/>
              <a:buChar char="•"/>
            </a:pPr>
            <a:r>
              <a:rPr lang="zh-CN" altLang="en-US" dirty="0"/>
              <a:t>隐藏在供应链、政策变化中的系统性风险。</a:t>
            </a:r>
          </a:p>
          <a:p>
            <a:pPr marL="285750" indent="-285750" algn="just">
              <a:spcBef>
                <a:spcPts val="1800"/>
              </a:spcBef>
              <a:buFont typeface="Arial" panose="020B0604020202020204" pitchFamily="34" charset="0"/>
              <a:buChar char="•"/>
            </a:pPr>
            <a:r>
              <a:rPr lang="zh-CN" altLang="en-US" dirty="0"/>
              <a:t>辅助投资者进行</a:t>
            </a:r>
            <a:r>
              <a:rPr lang="zh-CN" altLang="en-US" b="1" dirty="0"/>
              <a:t>前瞻性布局与风险规避</a:t>
            </a:r>
            <a:r>
              <a:rPr lang="zh-CN" altLang="en-US" dirty="0"/>
              <a:t>。</a:t>
            </a:r>
          </a:p>
        </p:txBody>
      </p:sp>
    </p:spTree>
    <p:custDataLst>
      <p:tags r:id="rId1"/>
    </p:custDataLst>
    <p:extLst>
      <p:ext uri="{BB962C8B-B14F-4D97-AF65-F5344CB8AC3E}">
        <p14:creationId xmlns:p14="http://schemas.microsoft.com/office/powerpoint/2010/main" val="34932949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4" name="文本框 3">
            <a:extLst>
              <a:ext uri="{FF2B5EF4-FFF2-40B4-BE49-F238E27FC236}">
                <a16:creationId xmlns:a16="http://schemas.microsoft.com/office/drawing/2014/main" id="{78CD4A85-2751-4AB8-88D7-D7C3D2BB41C3}"/>
              </a:ext>
            </a:extLst>
          </p:cNvPr>
          <p:cNvSpPr txBox="1"/>
          <p:nvPr/>
        </p:nvSpPr>
        <p:spPr>
          <a:xfrm>
            <a:off x="422955" y="1081636"/>
            <a:ext cx="11453093" cy="400110"/>
          </a:xfrm>
          <a:prstGeom prst="rect">
            <a:avLst/>
          </a:prstGeom>
          <a:noFill/>
        </p:spPr>
        <p:txBody>
          <a:bodyPr wrap="square" rtlCol="0">
            <a:spAutoFit/>
          </a:bodyPr>
          <a:lstStyle/>
          <a:p>
            <a:r>
              <a:rPr lang="zh-CN" altLang="en-US" sz="2000" b="1" dirty="0">
                <a:latin typeface="Microsoft YaHei" panose="020B0503020204020204" pitchFamily="34" charset="-122"/>
                <a:ea typeface="Microsoft YaHei" panose="020B0503020204020204" pitchFamily="34" charset="-122"/>
              </a:rPr>
              <a:t>（五）</a:t>
            </a:r>
            <a:r>
              <a:rPr lang="zh-CN"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rPr>
              <a:t>提高跨境投资的流动性与市场接入</a:t>
            </a:r>
            <a:endParaRPr lang="zh-CN" altLang="en-US" sz="2000" b="1"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10F6FFF1-6E26-86CD-6CCA-E398D70E0213}"/>
              </a:ext>
            </a:extLst>
          </p:cNvPr>
          <p:cNvSpPr txBox="1"/>
          <p:nvPr/>
        </p:nvSpPr>
        <p:spPr>
          <a:xfrm>
            <a:off x="422955" y="1672961"/>
            <a:ext cx="3700525" cy="4016484"/>
          </a:xfrm>
          <a:prstGeom prst="rect">
            <a:avLst/>
          </a:prstGeom>
          <a:noFill/>
          <a:ln w="19050">
            <a:solidFill>
              <a:schemeClr val="accent1"/>
            </a:solidFill>
            <a:prstDash val="dash"/>
          </a:ln>
        </p:spPr>
        <p:txBody>
          <a:bodyPr wrap="square" rtlCol="0">
            <a:spAutoFit/>
          </a:bodyPr>
          <a:lstStyle/>
          <a:p>
            <a:pPr algn="just">
              <a:spcBef>
                <a:spcPts val="1800"/>
              </a:spcBef>
            </a:pPr>
            <a:r>
              <a:rPr lang="en-US" altLang="zh-CN" b="1" dirty="0"/>
              <a:t>AI</a:t>
            </a:r>
            <a:r>
              <a:rPr lang="zh-CN" altLang="en-US" b="1" dirty="0"/>
              <a:t>赋能全球资本高效流动</a:t>
            </a:r>
          </a:p>
          <a:p>
            <a:pPr marL="285750" indent="-285750" algn="just">
              <a:spcBef>
                <a:spcPts val="1800"/>
              </a:spcBef>
              <a:buFont typeface="Arial" panose="020B0604020202020204" pitchFamily="34" charset="0"/>
              <a:buChar char="•"/>
            </a:pPr>
            <a:r>
              <a:rPr lang="zh-CN" altLang="en-US" dirty="0"/>
              <a:t>国际证券投资的核心在于</a:t>
            </a:r>
            <a:r>
              <a:rPr lang="zh-CN" altLang="en-US" b="1" dirty="0"/>
              <a:t>流动性与市场接入能力</a:t>
            </a:r>
            <a:r>
              <a:rPr lang="zh-CN" altLang="en-US" dirty="0"/>
              <a:t>。</a:t>
            </a:r>
          </a:p>
          <a:p>
            <a:pPr marL="285750" indent="-285750" algn="just">
              <a:spcBef>
                <a:spcPts val="1800"/>
              </a:spcBef>
              <a:buFont typeface="Arial" panose="020B0604020202020204" pitchFamily="34" charset="0"/>
              <a:buChar char="•"/>
            </a:pPr>
            <a:r>
              <a:rPr lang="en-US" altLang="zh-CN" b="1" dirty="0"/>
              <a:t>AI</a:t>
            </a:r>
            <a:r>
              <a:rPr lang="zh-CN" altLang="en-US" b="1" dirty="0"/>
              <a:t>算法交易</a:t>
            </a:r>
            <a:r>
              <a:rPr lang="zh-CN" altLang="en-US" dirty="0"/>
              <a:t>（</a:t>
            </a:r>
            <a:r>
              <a:rPr lang="en-US" altLang="zh-CN" dirty="0"/>
              <a:t>Algorithmic Trading</a:t>
            </a:r>
            <a:r>
              <a:rPr lang="zh-CN" altLang="en-US" dirty="0"/>
              <a:t>）实现：</a:t>
            </a:r>
          </a:p>
          <a:p>
            <a:pPr marL="742950" lvl="1" indent="-285750" algn="just">
              <a:spcBef>
                <a:spcPts val="1800"/>
              </a:spcBef>
              <a:buFont typeface="Arial" panose="020B0604020202020204" pitchFamily="34" charset="0"/>
              <a:buChar char="•"/>
            </a:pPr>
            <a:r>
              <a:rPr lang="zh-CN" altLang="en-US" dirty="0"/>
              <a:t>高频、自动化的证券买卖；</a:t>
            </a:r>
          </a:p>
          <a:p>
            <a:pPr marL="742950" lvl="1" indent="-285750" algn="just">
              <a:spcBef>
                <a:spcPts val="1800"/>
              </a:spcBef>
              <a:buFont typeface="Arial" panose="020B0604020202020204" pitchFamily="34" charset="0"/>
              <a:buChar char="•"/>
            </a:pPr>
            <a:r>
              <a:rPr lang="zh-CN" altLang="en-US" dirty="0"/>
              <a:t>快速响应市场变化与套利机会；</a:t>
            </a:r>
          </a:p>
          <a:p>
            <a:pPr marL="742950" lvl="1" indent="-285750" algn="just">
              <a:spcBef>
                <a:spcPts val="1800"/>
              </a:spcBef>
              <a:buFont typeface="Arial" panose="020B0604020202020204" pitchFamily="34" charset="0"/>
              <a:buChar char="•"/>
            </a:pPr>
            <a:r>
              <a:rPr lang="zh-CN" altLang="en-US" dirty="0"/>
              <a:t>在全球范围内实现资金的</a:t>
            </a:r>
            <a:r>
              <a:rPr lang="zh-CN" altLang="en-US" b="1" dirty="0"/>
              <a:t>快速流转与优化配置</a:t>
            </a:r>
            <a:r>
              <a:rPr lang="zh-CN" altLang="en-US" dirty="0"/>
              <a:t>。</a:t>
            </a:r>
          </a:p>
        </p:txBody>
      </p:sp>
      <p:sp>
        <p:nvSpPr>
          <p:cNvPr id="3" name="文本框 2">
            <a:extLst>
              <a:ext uri="{FF2B5EF4-FFF2-40B4-BE49-F238E27FC236}">
                <a16:creationId xmlns:a16="http://schemas.microsoft.com/office/drawing/2014/main" id="{CEAB73D0-7067-A980-C040-B6F50628534D}"/>
              </a:ext>
            </a:extLst>
          </p:cNvPr>
          <p:cNvSpPr txBox="1"/>
          <p:nvPr/>
        </p:nvSpPr>
        <p:spPr>
          <a:xfrm>
            <a:off x="4239556" y="1672961"/>
            <a:ext cx="3700525" cy="3739485"/>
          </a:xfrm>
          <a:prstGeom prst="rect">
            <a:avLst/>
          </a:prstGeom>
          <a:noFill/>
          <a:ln w="19050">
            <a:solidFill>
              <a:schemeClr val="accent1"/>
            </a:solidFill>
            <a:prstDash val="dash"/>
          </a:ln>
        </p:spPr>
        <p:txBody>
          <a:bodyPr wrap="square" rtlCol="0">
            <a:spAutoFit/>
          </a:bodyPr>
          <a:lstStyle/>
          <a:p>
            <a:pPr algn="just">
              <a:spcBef>
                <a:spcPts val="1800"/>
              </a:spcBef>
            </a:pPr>
            <a:r>
              <a:rPr lang="zh-CN" altLang="en-US" b="1" dirty="0"/>
              <a:t>智能决策提升交易效率</a:t>
            </a:r>
          </a:p>
          <a:p>
            <a:pPr marL="285750" indent="-285750" algn="just">
              <a:spcBef>
                <a:spcPts val="1800"/>
              </a:spcBef>
              <a:buFont typeface="Arial" panose="020B0604020202020204" pitchFamily="34" charset="0"/>
              <a:buChar char="•"/>
            </a:pPr>
            <a:r>
              <a:rPr lang="en-US" altLang="zh-CN" dirty="0"/>
              <a:t>AI</a:t>
            </a:r>
            <a:r>
              <a:rPr lang="zh-CN" altLang="en-US" dirty="0"/>
              <a:t>可基于以下数据动态优化交易策略：</a:t>
            </a:r>
          </a:p>
          <a:p>
            <a:pPr marL="742950" lvl="1" indent="-285750" algn="just">
              <a:spcBef>
                <a:spcPts val="1800"/>
              </a:spcBef>
              <a:buFont typeface="Arial" panose="020B0604020202020204" pitchFamily="34" charset="0"/>
              <a:buChar char="•"/>
            </a:pPr>
            <a:r>
              <a:rPr lang="zh-CN" altLang="en-US" dirty="0"/>
              <a:t>市场深度与价格波动</a:t>
            </a:r>
          </a:p>
          <a:p>
            <a:pPr marL="742950" lvl="1" indent="-285750" algn="just">
              <a:spcBef>
                <a:spcPts val="1800"/>
              </a:spcBef>
              <a:buFont typeface="Arial" panose="020B0604020202020204" pitchFamily="34" charset="0"/>
              <a:buChar char="•"/>
            </a:pPr>
            <a:r>
              <a:rPr lang="zh-CN" altLang="en-US" dirty="0"/>
              <a:t>交易成本与订单簿数据</a:t>
            </a:r>
          </a:p>
          <a:p>
            <a:pPr marL="742950" lvl="1" indent="-285750" algn="just">
              <a:spcBef>
                <a:spcPts val="1800"/>
              </a:spcBef>
              <a:buFont typeface="Arial" panose="020B0604020202020204" pitchFamily="34" charset="0"/>
              <a:buChar char="•"/>
            </a:pPr>
            <a:r>
              <a:rPr lang="zh-CN" altLang="en-US" dirty="0"/>
              <a:t>汇率变动与国际市场联动性</a:t>
            </a:r>
          </a:p>
          <a:p>
            <a:pPr marL="285750" indent="-285750" algn="just">
              <a:spcBef>
                <a:spcPts val="1800"/>
              </a:spcBef>
              <a:buFont typeface="Arial" panose="020B0604020202020204" pitchFamily="34" charset="0"/>
              <a:buChar char="•"/>
            </a:pPr>
            <a:r>
              <a:rPr lang="zh-CN" altLang="en-US" dirty="0"/>
              <a:t>通过</a:t>
            </a:r>
            <a:r>
              <a:rPr lang="zh-CN" altLang="en-US" b="1" dirty="0"/>
              <a:t>机器学习模型</a:t>
            </a:r>
            <a:r>
              <a:rPr lang="zh-CN" altLang="en-US" dirty="0"/>
              <a:t>实现最优下单与自动化执行，</a:t>
            </a:r>
            <a:r>
              <a:rPr lang="zh-CN" altLang="en-US" b="1" dirty="0"/>
              <a:t>显著提升国际投资的流动性与成交效率</a:t>
            </a:r>
            <a:r>
              <a:rPr lang="zh-CN" altLang="en-US" dirty="0"/>
              <a:t>。</a:t>
            </a:r>
          </a:p>
        </p:txBody>
      </p:sp>
      <p:sp>
        <p:nvSpPr>
          <p:cNvPr id="5" name="文本框 4">
            <a:extLst>
              <a:ext uri="{FF2B5EF4-FFF2-40B4-BE49-F238E27FC236}">
                <a16:creationId xmlns:a16="http://schemas.microsoft.com/office/drawing/2014/main" id="{4E61348E-FE9D-5415-BDC9-D19B9B6D2E80}"/>
              </a:ext>
            </a:extLst>
          </p:cNvPr>
          <p:cNvSpPr txBox="1"/>
          <p:nvPr/>
        </p:nvSpPr>
        <p:spPr>
          <a:xfrm>
            <a:off x="8068520" y="1672961"/>
            <a:ext cx="3700525" cy="3554819"/>
          </a:xfrm>
          <a:prstGeom prst="rect">
            <a:avLst/>
          </a:prstGeom>
          <a:noFill/>
          <a:ln w="19050">
            <a:solidFill>
              <a:schemeClr val="accent1"/>
            </a:solidFill>
            <a:prstDash val="dash"/>
          </a:ln>
        </p:spPr>
        <p:txBody>
          <a:bodyPr wrap="square" rtlCol="0">
            <a:spAutoFit/>
          </a:bodyPr>
          <a:lstStyle/>
          <a:p>
            <a:pPr algn="just">
              <a:spcBef>
                <a:spcPts val="1800"/>
              </a:spcBef>
            </a:pPr>
            <a:r>
              <a:rPr lang="zh-CN" altLang="en-US" b="1" dirty="0"/>
              <a:t>拓展全球市场接入能力</a:t>
            </a:r>
          </a:p>
          <a:p>
            <a:pPr marL="285750" indent="-285750" algn="just">
              <a:spcBef>
                <a:spcPts val="1800"/>
              </a:spcBef>
              <a:buFont typeface="Arial" panose="020B0604020202020204" pitchFamily="34" charset="0"/>
              <a:buChar char="•"/>
            </a:pPr>
            <a:r>
              <a:rPr lang="en-US" altLang="zh-CN" dirty="0"/>
              <a:t>AI</a:t>
            </a:r>
            <a:r>
              <a:rPr lang="zh-CN" altLang="en-US" dirty="0"/>
              <a:t>平台整合全球金融市场数据，</a:t>
            </a:r>
            <a:br>
              <a:rPr lang="zh-CN" altLang="en-US" dirty="0"/>
            </a:br>
            <a:r>
              <a:rPr lang="zh-CN" altLang="en-US" dirty="0"/>
              <a:t>让投资者可即时接入不同国家与地区的资本市场；</a:t>
            </a:r>
          </a:p>
          <a:p>
            <a:pPr marL="285750" indent="-285750" algn="just">
              <a:spcBef>
                <a:spcPts val="1800"/>
              </a:spcBef>
              <a:buFont typeface="Arial" panose="020B0604020202020204" pitchFamily="34" charset="0"/>
              <a:buChar char="•"/>
            </a:pPr>
            <a:r>
              <a:rPr lang="zh-CN" altLang="en-US" dirty="0"/>
              <a:t>提供</a:t>
            </a:r>
            <a:r>
              <a:rPr lang="zh-CN" altLang="en-US" b="1" dirty="0"/>
              <a:t>智能撮合与最优定价路径</a:t>
            </a:r>
            <a:r>
              <a:rPr lang="zh-CN" altLang="en-US" dirty="0"/>
              <a:t>，</a:t>
            </a:r>
            <a:br>
              <a:rPr lang="zh-CN" altLang="en-US" dirty="0"/>
            </a:br>
            <a:r>
              <a:rPr lang="zh-CN" altLang="en-US" dirty="0"/>
              <a:t>实现全球证券市场的</a:t>
            </a:r>
            <a:r>
              <a:rPr lang="zh-CN" altLang="en-US" b="1" dirty="0"/>
              <a:t>一体化接入与跨境协作</a:t>
            </a:r>
            <a:r>
              <a:rPr lang="zh-CN" altLang="en-US" dirty="0"/>
              <a:t>；</a:t>
            </a:r>
          </a:p>
          <a:p>
            <a:pPr marL="285750" indent="-285750" algn="just">
              <a:spcBef>
                <a:spcPts val="1800"/>
              </a:spcBef>
              <a:buFont typeface="Arial" panose="020B0604020202020204" pitchFamily="34" charset="0"/>
              <a:buChar char="•"/>
            </a:pPr>
            <a:r>
              <a:rPr lang="zh-CN" altLang="en-US" dirty="0"/>
              <a:t>投资者可在全球范围内捕捉更多投资机会，</a:t>
            </a:r>
            <a:r>
              <a:rPr lang="zh-CN" altLang="en-US" b="1" dirty="0"/>
              <a:t>提升收益获取的时效性与覆盖面</a:t>
            </a:r>
            <a:r>
              <a:rPr lang="zh-CN" altLang="en-US" dirty="0"/>
              <a:t>。</a:t>
            </a:r>
          </a:p>
        </p:txBody>
      </p:sp>
    </p:spTree>
    <p:custDataLst>
      <p:tags r:id="rId1"/>
    </p:custDataLst>
    <p:extLst>
      <p:ext uri="{BB962C8B-B14F-4D97-AF65-F5344CB8AC3E}">
        <p14:creationId xmlns:p14="http://schemas.microsoft.com/office/powerpoint/2010/main" val="27452236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人工智能与国际投资</a:t>
            </a:r>
          </a:p>
        </p:txBody>
      </p:sp>
      <p:sp>
        <p:nvSpPr>
          <p:cNvPr id="4" name="文本框 3">
            <a:extLst>
              <a:ext uri="{FF2B5EF4-FFF2-40B4-BE49-F238E27FC236}">
                <a16:creationId xmlns:a16="http://schemas.microsoft.com/office/drawing/2014/main" id="{78CD4A85-2751-4AB8-88D7-D7C3D2BB41C3}"/>
              </a:ext>
            </a:extLst>
          </p:cNvPr>
          <p:cNvSpPr txBox="1"/>
          <p:nvPr/>
        </p:nvSpPr>
        <p:spPr>
          <a:xfrm>
            <a:off x="400378" y="845786"/>
            <a:ext cx="11182022" cy="400110"/>
          </a:xfrm>
          <a:prstGeom prst="rect">
            <a:avLst/>
          </a:prstGeom>
          <a:noFill/>
        </p:spPr>
        <p:txBody>
          <a:bodyPr wrap="square" rtlCol="0">
            <a:spAutoFit/>
          </a:bodyPr>
          <a:lstStyle/>
          <a:p>
            <a:r>
              <a:rPr lang="zh-CN"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rPr>
              <a:t>三、人工智能与跨国公司资本运营</a:t>
            </a:r>
            <a:r>
              <a:rPr lang="zh-CN" altLang="zh-CN" sz="2000" dirty="0">
                <a:effectLst/>
                <a:latin typeface="Microsoft YaHei" panose="020B0503020204020204" pitchFamily="34" charset="-122"/>
                <a:ea typeface="Microsoft YaHei" panose="020B0503020204020204" pitchFamily="34" charset="-122"/>
              </a:rPr>
              <a:t> </a:t>
            </a:r>
            <a:endParaRPr lang="zh-CN" altLang="en-US" sz="2000" b="1" dirty="0">
              <a:latin typeface="Microsoft YaHei" panose="020B0503020204020204" pitchFamily="34" charset="-122"/>
              <a:ea typeface="Microsoft YaHei" panose="020B0503020204020204" pitchFamily="34" charset="-122"/>
            </a:endParaRPr>
          </a:p>
        </p:txBody>
      </p:sp>
      <p:sp>
        <p:nvSpPr>
          <p:cNvPr id="11" name="圆角矩形 10">
            <a:extLst>
              <a:ext uri="{FF2B5EF4-FFF2-40B4-BE49-F238E27FC236}">
                <a16:creationId xmlns:a16="http://schemas.microsoft.com/office/drawing/2014/main" id="{1519AA22-C9E4-24BA-EB6B-A2199E02E629}"/>
              </a:ext>
            </a:extLst>
          </p:cNvPr>
          <p:cNvSpPr/>
          <p:nvPr/>
        </p:nvSpPr>
        <p:spPr>
          <a:xfrm>
            <a:off x="3776545" y="1519346"/>
            <a:ext cx="4683512" cy="524107"/>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icrosoft YaHei" panose="020B0503020204020204" pitchFamily="34" charset="-122"/>
                <a:ea typeface="Microsoft YaHei" panose="020B0503020204020204" pitchFamily="34" charset="-122"/>
                <a:cs typeface="Times New Roman" panose="02020603050405020304" pitchFamily="18" charset="0"/>
              </a:rPr>
              <a:t>人工智能与跨国公司资本运营</a:t>
            </a:r>
            <a:endParaRPr kumimoji="1" lang="zh-CN" altLang="en-US" b="1"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06F5FE90-246D-84A0-E0C3-E04F7339296A}"/>
              </a:ext>
            </a:extLst>
          </p:cNvPr>
          <p:cNvSpPr/>
          <p:nvPr/>
        </p:nvSpPr>
        <p:spPr>
          <a:xfrm>
            <a:off x="115974" y="2628372"/>
            <a:ext cx="2853004" cy="387629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zh-CN" altLang="zh-CN" sz="1800" b="1" dirty="0">
                <a:effectLst/>
                <a:latin typeface="Microsoft YaHei" panose="020B0503020204020204" pitchFamily="34" charset="-122"/>
                <a:ea typeface="Microsoft YaHei" panose="020B0503020204020204" pitchFamily="34" charset="-122"/>
                <a:cs typeface="Times New Roman" panose="02020603050405020304" pitchFamily="18" charset="0"/>
              </a:rPr>
              <a:t>提升跨国公司全球资本配置与投资决策效率</a:t>
            </a:r>
            <a:r>
              <a:rPr lang="zh-CN" altLang="zh-CN" dirty="0">
                <a:effectLst/>
                <a:latin typeface="Microsoft YaHei" panose="020B0503020204020204" pitchFamily="34" charset="-122"/>
                <a:ea typeface="Microsoft YaHei" panose="020B0503020204020204" pitchFamily="34" charset="-122"/>
              </a:rPr>
              <a:t> </a:t>
            </a:r>
            <a:endParaRPr lang="en-US" altLang="zh-CN" dirty="0">
              <a:effectLst/>
              <a:latin typeface="Microsoft YaHei" panose="020B0503020204020204" pitchFamily="34" charset="-122"/>
              <a:ea typeface="Microsoft YaHei" panose="020B0503020204020204" pitchFamily="34" charset="-122"/>
            </a:endParaRPr>
          </a:p>
          <a:p>
            <a:pPr marL="285750" indent="-285750" algn="just">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基于</a:t>
            </a:r>
            <a:r>
              <a:rPr lang="zh-CN" altLang="en-US" b="1" dirty="0">
                <a:latin typeface="Microsoft YaHei" panose="020B0503020204020204" pitchFamily="34" charset="-122"/>
                <a:ea typeface="Microsoft YaHei" panose="020B0503020204020204" pitchFamily="34" charset="-122"/>
              </a:rPr>
              <a:t>大数据分析与智能决策模型</a:t>
            </a:r>
            <a:r>
              <a:rPr lang="zh-CN" altLang="en-US" dirty="0">
                <a:latin typeface="Microsoft YaHei" panose="020B0503020204020204" pitchFamily="34" charset="-122"/>
                <a:ea typeface="Microsoft YaHei" panose="020B0503020204020204" pitchFamily="34" charset="-122"/>
              </a:rPr>
              <a:t>：</a:t>
            </a:r>
          </a:p>
          <a:p>
            <a:pPr marL="562950" lvl="1" indent="-28575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多维识别全球经济、行业趋势、区域政策。</a:t>
            </a:r>
          </a:p>
          <a:p>
            <a:pPr marL="562950" lvl="1" indent="-28575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量化评估优质资产，降低主观判断偏误。</a:t>
            </a:r>
          </a:p>
          <a:p>
            <a:pPr marL="285750" indent="-28575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根据各国宏观经济与税务政策动态变化，</a:t>
            </a:r>
            <a:r>
              <a:rPr lang="zh-CN" altLang="en-US" b="1" dirty="0">
                <a:latin typeface="Microsoft YaHei" panose="020B0503020204020204" pitchFamily="34" charset="-122"/>
                <a:ea typeface="Microsoft YaHei" panose="020B0503020204020204" pitchFamily="34" charset="-122"/>
              </a:rPr>
              <a:t>优化资本流动路径</a:t>
            </a:r>
            <a:r>
              <a:rPr lang="zh-CN" altLang="en-US" dirty="0">
                <a:latin typeface="Microsoft YaHei" panose="020B0503020204020204" pitchFamily="34" charset="-122"/>
                <a:ea typeface="Microsoft YaHei" panose="020B0503020204020204" pitchFamily="34" charset="-122"/>
              </a:rPr>
              <a:t>，提升全球资金使用效率。</a:t>
            </a:r>
          </a:p>
        </p:txBody>
      </p:sp>
      <p:sp>
        <p:nvSpPr>
          <p:cNvPr id="15" name="左大括号 14">
            <a:extLst>
              <a:ext uri="{FF2B5EF4-FFF2-40B4-BE49-F238E27FC236}">
                <a16:creationId xmlns:a16="http://schemas.microsoft.com/office/drawing/2014/main" id="{D8A7A5F2-F053-F8A3-77CE-B4585C1A93BB}"/>
              </a:ext>
            </a:extLst>
          </p:cNvPr>
          <p:cNvSpPr/>
          <p:nvPr/>
        </p:nvSpPr>
        <p:spPr>
          <a:xfrm rot="5400000">
            <a:off x="5889157" y="-1694045"/>
            <a:ext cx="284335" cy="785045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AE7536B2-51C1-1C5C-AE4B-F3F01735C9B7}"/>
              </a:ext>
            </a:extLst>
          </p:cNvPr>
          <p:cNvSpPr/>
          <p:nvPr/>
        </p:nvSpPr>
        <p:spPr>
          <a:xfrm>
            <a:off x="3107529" y="2628372"/>
            <a:ext cx="2853004" cy="387629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zh-CN" altLang="en-US" b="1" dirty="0">
                <a:latin typeface="Microsoft YaHei" panose="020B0503020204020204" pitchFamily="34" charset="-122"/>
                <a:ea typeface="Microsoft YaHei" panose="020B0503020204020204" pitchFamily="34" charset="-122"/>
              </a:rPr>
              <a:t>优化跨国公司并购与资本重组决策</a:t>
            </a:r>
          </a:p>
          <a:p>
            <a:pPr marL="285750" indent="-285750" algn="just">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可通过</a:t>
            </a:r>
            <a:r>
              <a:rPr lang="zh-CN" altLang="en-US" b="1" dirty="0">
                <a:latin typeface="Microsoft YaHei" panose="020B0503020204020204" pitchFamily="34" charset="-122"/>
                <a:ea typeface="Microsoft YaHei" panose="020B0503020204020204" pitchFamily="34" charset="-122"/>
              </a:rPr>
              <a:t>文本挖掘与模式识别</a:t>
            </a:r>
            <a:r>
              <a:rPr lang="zh-CN" altLang="en-US" dirty="0">
                <a:latin typeface="Microsoft YaHei" panose="020B0503020204020204" pitchFamily="34" charset="-122"/>
                <a:ea typeface="Microsoft YaHei" panose="020B0503020204020204" pitchFamily="34" charset="-122"/>
              </a:rPr>
              <a:t>筛选潜在并购目标。</a:t>
            </a:r>
          </a:p>
          <a:p>
            <a:pPr marL="285750" indent="-28575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分析财务健康、市场份额、协同效应与地缘风险。</a:t>
            </a:r>
          </a:p>
          <a:p>
            <a:pPr marL="285750" indent="-28575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构建智能模型识别</a:t>
            </a:r>
            <a:r>
              <a:rPr lang="zh-CN" altLang="en-US" b="1" dirty="0">
                <a:latin typeface="Microsoft YaHei" panose="020B0503020204020204" pitchFamily="34" charset="-122"/>
                <a:ea typeface="Microsoft YaHei" panose="020B0503020204020204" pitchFamily="34" charset="-122"/>
              </a:rPr>
              <a:t>财务、法律、市场风险</a:t>
            </a:r>
            <a:r>
              <a:rPr lang="zh-CN" altLang="en-US" dirty="0">
                <a:latin typeface="Microsoft YaHei" panose="020B0503020204020204" pitchFamily="34" charset="-122"/>
                <a:ea typeface="Microsoft YaHei" panose="020B0503020204020204" pitchFamily="34" charset="-122"/>
              </a:rPr>
              <a:t>，提升跨国并购的精准性与安全性。</a:t>
            </a:r>
          </a:p>
        </p:txBody>
      </p:sp>
      <p:sp>
        <p:nvSpPr>
          <p:cNvPr id="17" name="矩形 16">
            <a:extLst>
              <a:ext uri="{FF2B5EF4-FFF2-40B4-BE49-F238E27FC236}">
                <a16:creationId xmlns:a16="http://schemas.microsoft.com/office/drawing/2014/main" id="{C07257D3-83F0-16E8-DE09-4E0EEDCF2003}"/>
              </a:ext>
            </a:extLst>
          </p:cNvPr>
          <p:cNvSpPr/>
          <p:nvPr/>
        </p:nvSpPr>
        <p:spPr>
          <a:xfrm>
            <a:off x="6160228" y="2628372"/>
            <a:ext cx="2853004" cy="387629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zh-CN" altLang="en-US" b="1" dirty="0">
                <a:latin typeface="Microsoft YaHei" panose="020B0503020204020204" pitchFamily="34" charset="-122"/>
                <a:ea typeface="Microsoft YaHei" panose="020B0503020204020204" pitchFamily="34" charset="-122"/>
              </a:rPr>
              <a:t>优化跨国资本合作与合资战略</a:t>
            </a:r>
          </a:p>
          <a:p>
            <a:pPr marL="285750" indent="-285750" algn="just">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分析潜在合作伙伴的</a:t>
            </a:r>
            <a:r>
              <a:rPr lang="zh-CN" altLang="en-US" b="1" dirty="0">
                <a:latin typeface="Microsoft YaHei" panose="020B0503020204020204" pitchFamily="34" charset="-122"/>
                <a:ea typeface="Microsoft YaHei" panose="020B0503020204020204" pitchFamily="34" charset="-122"/>
              </a:rPr>
              <a:t>财务状况、市场竞争力、文化契合度</a:t>
            </a:r>
            <a:r>
              <a:rPr lang="zh-CN" altLang="en-US" dirty="0">
                <a:latin typeface="Microsoft YaHei" panose="020B0503020204020204" pitchFamily="34" charset="-122"/>
                <a:ea typeface="Microsoft YaHei" panose="020B0503020204020204" pitchFamily="34" charset="-122"/>
              </a:rPr>
              <a:t>。</a:t>
            </a:r>
          </a:p>
          <a:p>
            <a:pPr marL="285750" indent="-28575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预测未来合作潜力，为</a:t>
            </a:r>
            <a:r>
              <a:rPr lang="zh-CN" altLang="en-US" b="1" dirty="0">
                <a:latin typeface="Microsoft YaHei" panose="020B0503020204020204" pitchFamily="34" charset="-122"/>
                <a:ea typeface="Microsoft YaHei" panose="020B0503020204020204" pitchFamily="34" charset="-122"/>
              </a:rPr>
              <a:t>合资与战略联盟</a:t>
            </a:r>
            <a:r>
              <a:rPr lang="zh-CN" altLang="en-US" dirty="0">
                <a:latin typeface="Microsoft YaHei" panose="020B0503020204020204" pitchFamily="34" charset="-122"/>
                <a:ea typeface="Microsoft YaHei" panose="020B0503020204020204" pitchFamily="34" charset="-122"/>
              </a:rPr>
              <a:t>提供数据支持。</a:t>
            </a:r>
          </a:p>
          <a:p>
            <a:pPr marL="285750" indent="-28575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实现跨国公司全球范围内的</a:t>
            </a:r>
            <a:r>
              <a:rPr lang="zh-CN" altLang="en-US" b="1" dirty="0">
                <a:latin typeface="Microsoft YaHei" panose="020B0503020204020204" pitchFamily="34" charset="-122"/>
                <a:ea typeface="Microsoft YaHei" panose="020B0503020204020204" pitchFamily="34" charset="-122"/>
              </a:rPr>
              <a:t>资源整合与市场渗透</a:t>
            </a:r>
            <a:r>
              <a:rPr lang="zh-CN" altLang="en-US" dirty="0">
                <a:latin typeface="Microsoft YaHei" panose="020B0503020204020204" pitchFamily="34" charset="-122"/>
                <a:ea typeface="Microsoft YaHei" panose="020B0503020204020204" pitchFamily="34" charset="-122"/>
              </a:rPr>
              <a:t>。</a:t>
            </a:r>
          </a:p>
        </p:txBody>
      </p:sp>
      <p:sp>
        <p:nvSpPr>
          <p:cNvPr id="18" name="矩形 17">
            <a:extLst>
              <a:ext uri="{FF2B5EF4-FFF2-40B4-BE49-F238E27FC236}">
                <a16:creationId xmlns:a16="http://schemas.microsoft.com/office/drawing/2014/main" id="{86F9E0A9-33A9-4539-8289-63343E3A4D8C}"/>
              </a:ext>
            </a:extLst>
          </p:cNvPr>
          <p:cNvSpPr/>
          <p:nvPr/>
        </p:nvSpPr>
        <p:spPr>
          <a:xfrm>
            <a:off x="9203529" y="2628372"/>
            <a:ext cx="2853004" cy="387629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zh-CN" altLang="en-US" b="1" dirty="0">
                <a:latin typeface="Microsoft YaHei" panose="020B0503020204020204" pitchFamily="34" charset="-122"/>
                <a:ea typeface="Microsoft YaHei" panose="020B0503020204020204" pitchFamily="34" charset="-122"/>
              </a:rPr>
              <a:t>强化跨国资本风险管理与避险策略</a:t>
            </a:r>
          </a:p>
          <a:p>
            <a:pPr marL="285750" indent="-28575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通过</a:t>
            </a:r>
            <a:r>
              <a:rPr lang="zh-CN" altLang="en-US" b="1" dirty="0">
                <a:latin typeface="Microsoft YaHei" panose="020B0503020204020204" pitchFamily="34" charset="-122"/>
                <a:ea typeface="Microsoft YaHei" panose="020B0503020204020204" pitchFamily="34" charset="-122"/>
              </a:rPr>
              <a:t>实时监控与风险预警系统</a:t>
            </a:r>
            <a:r>
              <a:rPr lang="zh-CN" altLang="en-US" dirty="0">
                <a:latin typeface="Microsoft YaHei" panose="020B0503020204020204" pitchFamily="34" charset="-122"/>
                <a:ea typeface="Microsoft YaHei" panose="020B0503020204020204" pitchFamily="34" charset="-122"/>
              </a:rPr>
              <a:t>应对：</a:t>
            </a:r>
          </a:p>
          <a:p>
            <a:pPr marL="742950" lvl="1" indent="-28575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汇率波动</a:t>
            </a:r>
          </a:p>
          <a:p>
            <a:pPr marL="742950" lvl="1" indent="-28575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市场动荡</a:t>
            </a:r>
          </a:p>
          <a:p>
            <a:pPr marL="742950" lvl="1" indent="-28575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政策变化</a:t>
            </a:r>
          </a:p>
          <a:p>
            <a:pPr marL="285750" indent="-285750" algn="just">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基于历史数据与预测模型，制定科学的</a:t>
            </a:r>
            <a:r>
              <a:rPr lang="zh-CN" altLang="en-US" b="1" dirty="0">
                <a:latin typeface="Microsoft YaHei" panose="020B0503020204020204" pitchFamily="34" charset="-122"/>
                <a:ea typeface="Microsoft YaHei" panose="020B0503020204020204" pitchFamily="34" charset="-122"/>
              </a:rPr>
              <a:t>风险对冲与避险决策</a:t>
            </a:r>
            <a:r>
              <a:rPr lang="zh-CN" altLang="en-US" dirty="0">
                <a:latin typeface="Microsoft YaHei" panose="020B0503020204020204" pitchFamily="34" charset="-122"/>
                <a:ea typeface="Microsoft YaHei" panose="020B0503020204020204" pitchFamily="34" charset="-122"/>
              </a:rPr>
              <a:t>。</a:t>
            </a:r>
          </a:p>
        </p:txBody>
      </p:sp>
    </p:spTree>
    <p:custDataLst>
      <p:tags r:id="rId1"/>
    </p:custDataLst>
    <p:extLst>
      <p:ext uri="{BB962C8B-B14F-4D97-AF65-F5344CB8AC3E}">
        <p14:creationId xmlns:p14="http://schemas.microsoft.com/office/powerpoint/2010/main" val="42903197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B351270B-B501-86AA-C79B-8F3C74D9A336}"/>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A41EBF86-95FD-CF10-7261-9678C57B634E}"/>
                </a:ext>
              </a:extLst>
            </p:cNvPr>
            <p:cNvSpPr/>
            <p:nvPr>
              <p:custDataLst>
                <p:tags r:id="rId1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a:extLst>
                <a:ext uri="{FF2B5EF4-FFF2-40B4-BE49-F238E27FC236}">
                  <a16:creationId xmlns:a16="http://schemas.microsoft.com/office/drawing/2014/main" id="{49906465-7867-CA6F-C920-15BA4873D210}"/>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a:extLst>
                <a:ext uri="{FF2B5EF4-FFF2-40B4-BE49-F238E27FC236}">
                  <a16:creationId xmlns:a16="http://schemas.microsoft.com/office/drawing/2014/main" id="{2A653494-263C-6B2C-C44D-AE61D3898A3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00603561-AF0A-0954-5D96-49314766565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0C9F31E5-1D66-00FB-E6A8-68FBBCB65C78}"/>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人工智能在国际直接投资中的主要作用之一是（ ）</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EA4A6563-D311-4073-0046-C4A90ADA2667}"/>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zh-CN" altLang="en-US" sz="2800" dirty="0"/>
              <a:t>通过大数据与机器学习优化投资决策并降低风险</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BEAB8882-6575-7E98-181E-8A72297A66D3}"/>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zh-CN" altLang="en-US" sz="2800" dirty="0"/>
              <a:t>取代传统货币制度，简化国际结算流程</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1ABB0F45-70FA-EC8C-18CB-40B5F1FE1FF7}"/>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zh-CN" altLang="en-US" sz="2800" dirty="0"/>
              <a:t>通过关税调整促进出口产品的竞争力</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AE352890-901D-B5C1-037B-143FF7B16053}"/>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zh-CN" altLang="en-US" sz="2800" dirty="0"/>
              <a:t>减少外商直接投资对当地文化的影响</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9E83D246-E936-F2BD-0723-40F7F2FE691A}"/>
              </a:ext>
            </a:extLst>
          </p:cNvPr>
          <p:cNvSpPr>
            <a:spLocks noChangeAspect="1"/>
          </p:cNvSpPr>
          <p:nvPr>
            <p:custDataLst>
              <p:tags r:id="rId8"/>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6E05C6EF-3F94-FB50-4A91-2E0B712632E5}"/>
              </a:ext>
            </a:extLst>
          </p:cNvPr>
          <p:cNvSpPr>
            <a:spLocks noChangeAspect="1"/>
          </p:cNvSpPr>
          <p:nvPr>
            <p:custDataLst>
              <p:tags r:id="rId9"/>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32CFBEBA-788B-6703-9FDA-4AE30B7ADAE3}"/>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76294AD1-C98F-522D-5E10-F809AEACC93B}"/>
              </a:ext>
            </a:extLst>
          </p:cNvPr>
          <p:cNvSpPr>
            <a:spLocks noChangeAspect="1"/>
          </p:cNvSpPr>
          <p:nvPr>
            <p:custDataLst>
              <p:tags r:id="rId11"/>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35E8DA32-EFF5-41C2-3D03-4DD19EA451D6}"/>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C1050493-E41D-92DB-1F6A-41C09DF1F0D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49943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FAEDF-3AC2-2022-81B0-6D9BAC149129}"/>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7C484823-7BD8-9DEF-0D41-8090D209AFD9}"/>
              </a:ext>
            </a:extLst>
          </p:cNvPr>
          <p:cNvSpPr txBox="1"/>
          <p:nvPr/>
        </p:nvSpPr>
        <p:spPr>
          <a:xfrm>
            <a:off x="311150" y="342900"/>
            <a:ext cx="6375400" cy="46166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中国对外贸易的结构变化：</a:t>
            </a:r>
            <a:r>
              <a:rPr lang="en-US" altLang="zh-CN" sz="2400" b="1" dirty="0">
                <a:solidFill>
                  <a:srgbClr val="C00000"/>
                </a:solidFill>
                <a:latin typeface="微软雅黑" panose="020B0503020204020204" pitchFamily="34" charset="-122"/>
                <a:ea typeface="微软雅黑" panose="020B0503020204020204" pitchFamily="34" charset="-122"/>
              </a:rPr>
              <a:t>2000-2024</a:t>
            </a:r>
            <a:r>
              <a:rPr lang="zh-CN" altLang="en-US" sz="2400" b="1" dirty="0">
                <a:solidFill>
                  <a:srgbClr val="C00000"/>
                </a:solidFill>
                <a:latin typeface="微软雅黑" panose="020B0503020204020204" pitchFamily="34" charset="-122"/>
                <a:ea typeface="微软雅黑" panose="020B0503020204020204" pitchFamily="34" charset="-122"/>
              </a:rPr>
              <a:t>年</a:t>
            </a:r>
          </a:p>
        </p:txBody>
      </p:sp>
      <p:pic>
        <p:nvPicPr>
          <p:cNvPr id="3" name="图片 2" descr="图表&#10;&#10;AI 生成的内容可能不正确。">
            <a:extLst>
              <a:ext uri="{FF2B5EF4-FFF2-40B4-BE49-F238E27FC236}">
                <a16:creationId xmlns:a16="http://schemas.microsoft.com/office/drawing/2014/main" id="{6D016C10-6370-1892-7BAC-D22D0A005B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731559" y="-995162"/>
            <a:ext cx="2728881" cy="12012244"/>
          </a:xfrm>
          <a:prstGeom prst="rect">
            <a:avLst/>
          </a:prstGeom>
        </p:spPr>
      </p:pic>
      <p:sp>
        <p:nvSpPr>
          <p:cNvPr id="6" name="文本框 5">
            <a:extLst>
              <a:ext uri="{FF2B5EF4-FFF2-40B4-BE49-F238E27FC236}">
                <a16:creationId xmlns:a16="http://schemas.microsoft.com/office/drawing/2014/main" id="{B3F3CD03-4509-4A7C-3BF9-907778DF6E62}"/>
              </a:ext>
            </a:extLst>
          </p:cNvPr>
          <p:cNvSpPr txBox="1"/>
          <p:nvPr/>
        </p:nvSpPr>
        <p:spPr>
          <a:xfrm>
            <a:off x="311150" y="880249"/>
            <a:ext cx="11328400" cy="2646878"/>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中国各省区对外贸易全国比重变化情况</a:t>
            </a:r>
            <a:endParaRPr lang="en-US" altLang="zh-CN" dirty="0">
              <a:latin typeface="微软雅黑" panose="020B0503020204020204" pitchFamily="34" charset="-122"/>
              <a:ea typeface="微软雅黑" panose="020B0503020204020204" pitchFamily="34" charset="-122"/>
            </a:endParaRPr>
          </a:p>
          <a:p>
            <a:pPr marL="285750" indent="-285750" algn="just">
              <a:spcBef>
                <a:spcPts val="12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2017</a:t>
            </a:r>
            <a:r>
              <a:rPr lang="zh-CN" altLang="en-US" dirty="0">
                <a:latin typeface="微软雅黑" panose="020B0503020204020204" pitchFamily="34" charset="-122"/>
                <a:ea typeface="微软雅黑" panose="020B0503020204020204" pitchFamily="34" charset="-122"/>
              </a:rPr>
              <a:t>年至</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年间，中国外贸的省区格局总体稳定，但内部排序存在一些变化。</a:t>
            </a:r>
            <a:endParaRPr lang="en-US" altLang="zh-CN" dirty="0">
              <a:latin typeface="微软雅黑" panose="020B0503020204020204" pitchFamily="34" charset="-122"/>
              <a:ea typeface="微软雅黑" panose="020B0503020204020204" pitchFamily="34" charset="-122"/>
            </a:endParaRPr>
          </a:p>
          <a:p>
            <a:pPr marL="285750" indent="-285750" algn="just">
              <a:spcBef>
                <a:spcPts val="12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从整体趋势看，广东、江苏、上海、浙江、北京等省市始终占据第一梯队，进出口规模显著领先，显示出其在外贸中的重要地位。</a:t>
            </a:r>
            <a:endParaRPr lang="en-US" altLang="zh-CN" dirty="0">
              <a:latin typeface="微软雅黑" panose="020B0503020204020204" pitchFamily="34" charset="-122"/>
              <a:ea typeface="微软雅黑" panose="020B0503020204020204" pitchFamily="34" charset="-122"/>
            </a:endParaRPr>
          </a:p>
          <a:p>
            <a:pPr marL="285750" indent="-285750" algn="just">
              <a:spcBef>
                <a:spcPts val="12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同时，部分中西部省份的进出口总额排名有所上升，活跃度提升，反映出产业转移和“一带一路”倡议对内陆地区外贸的带动作用。</a:t>
            </a:r>
            <a:endParaRPr lang="en-US" altLang="zh-CN" dirty="0">
              <a:latin typeface="微软雅黑" panose="020B0503020204020204" pitchFamily="34" charset="-122"/>
              <a:ea typeface="微软雅黑" panose="020B0503020204020204" pitchFamily="34" charset="-122"/>
            </a:endParaRPr>
          </a:p>
          <a:p>
            <a:pPr marL="285750" indent="-285750" algn="just">
              <a:spcBef>
                <a:spcPts val="12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总体来看，沿海省份继续发挥主力军作用，而中西部地区的增长潜力正在逐步释放，区域发展更趋均衡。</a:t>
            </a:r>
          </a:p>
        </p:txBody>
      </p:sp>
      <p:sp>
        <p:nvSpPr>
          <p:cNvPr id="8" name="文本框 7">
            <a:extLst>
              <a:ext uri="{FF2B5EF4-FFF2-40B4-BE49-F238E27FC236}">
                <a16:creationId xmlns:a16="http://schemas.microsoft.com/office/drawing/2014/main" id="{CEC9C83B-49F5-218E-8D9A-1AC84CD75B2B}"/>
              </a:ext>
            </a:extLst>
          </p:cNvPr>
          <p:cNvSpPr txBox="1"/>
          <p:nvPr/>
        </p:nvSpPr>
        <p:spPr>
          <a:xfrm>
            <a:off x="2978150" y="6343682"/>
            <a:ext cx="6330950" cy="369332"/>
          </a:xfrm>
          <a:prstGeom prst="rect">
            <a:avLst/>
          </a:prstGeom>
          <a:noFill/>
        </p:spPr>
        <p:txBody>
          <a:bodyPr wrap="square" rtlCol="0">
            <a:spAutoFit/>
          </a:bodyPr>
          <a:lstStyle/>
          <a:p>
            <a:pPr algn="ctr"/>
            <a:r>
              <a:rPr lang="zh-CN" altLang="en-US" b="1">
                <a:latin typeface="微软雅黑" panose="020B0503020204020204" pitchFamily="34" charset="-122"/>
                <a:ea typeface="微软雅黑" panose="020B0503020204020204" pitchFamily="34" charset="-122"/>
              </a:rPr>
              <a:t>图</a:t>
            </a:r>
            <a:r>
              <a:rPr lang="en-US" altLang="zh-CN" b="1">
                <a:latin typeface="微软雅黑" panose="020B0503020204020204" pitchFamily="34" charset="-122"/>
                <a:ea typeface="微软雅黑" panose="020B0503020204020204" pitchFamily="34" charset="-122"/>
              </a:rPr>
              <a:t>9 17</a:t>
            </a:r>
            <a:r>
              <a:rPr lang="zh-CN" altLang="en-US" b="1">
                <a:latin typeface="微软雅黑" panose="020B0503020204020204" pitchFamily="34" charset="-122"/>
                <a:ea typeface="微软雅黑" panose="020B0503020204020204" pitchFamily="34" charset="-122"/>
              </a:rPr>
              <a:t>年</a:t>
            </a:r>
            <a:r>
              <a:rPr lang="en-US" altLang="zh-CN" b="1">
                <a:latin typeface="微软雅黑" panose="020B0503020204020204" pitchFamily="34" charset="-122"/>
                <a:ea typeface="微软雅黑" panose="020B0503020204020204" pitchFamily="34" charset="-122"/>
              </a:rPr>
              <a:t>-22</a:t>
            </a:r>
            <a:r>
              <a:rPr lang="zh-CN" altLang="en-US" b="1">
                <a:latin typeface="微软雅黑" panose="020B0503020204020204" pitchFamily="34" charset="-122"/>
                <a:ea typeface="微软雅黑" panose="020B0503020204020204" pitchFamily="34" charset="-122"/>
              </a:rPr>
              <a:t>年</a:t>
            </a:r>
            <a:r>
              <a:rPr lang="en-US" altLang="zh-CN" b="1">
                <a:latin typeface="微软雅黑" panose="020B0503020204020204" pitchFamily="34" charset="-122"/>
                <a:ea typeface="微软雅黑" panose="020B0503020204020204" pitchFamily="34" charset="-122"/>
              </a:rPr>
              <a:t>-24</a:t>
            </a:r>
            <a:r>
              <a:rPr lang="zh-CN" altLang="en-US" b="1">
                <a:latin typeface="微软雅黑" panose="020B0503020204020204" pitchFamily="34" charset="-122"/>
                <a:ea typeface="微软雅黑" panose="020B0503020204020204" pitchFamily="34" charset="-122"/>
              </a:rPr>
              <a:t>年各省区进出口总额占全国比重变化</a:t>
            </a:r>
            <a:endParaRPr lang="zh-CN" altLang="en-US"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2044027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79BEA38-59A8-6A22-2670-6E676809CDD8}"/>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16ED77CA-F701-E3BF-946A-634BF2C659FD}"/>
                </a:ext>
              </a:extLst>
            </p:cNvPr>
            <p:cNvSpPr/>
            <p:nvPr>
              <p:custDataLst>
                <p:tags r:id="rId1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a:extLst>
                <a:ext uri="{FF2B5EF4-FFF2-40B4-BE49-F238E27FC236}">
                  <a16:creationId xmlns:a16="http://schemas.microsoft.com/office/drawing/2014/main" id="{A27A47DD-1BFA-5B3C-5F37-432F76E727B5}"/>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a:extLst>
                <a:ext uri="{FF2B5EF4-FFF2-40B4-BE49-F238E27FC236}">
                  <a16:creationId xmlns:a16="http://schemas.microsoft.com/office/drawing/2014/main" id="{281A9B66-E3CC-9018-BABE-910C14FFB31A}"/>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7" name="TipText">
              <a:extLst>
                <a:ext uri="{FF2B5EF4-FFF2-40B4-BE49-F238E27FC236}">
                  <a16:creationId xmlns:a16="http://schemas.microsoft.com/office/drawing/2014/main" id="{78E7B7DE-4CA3-6011-A6DC-61629047BAC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9" name="文本框 8">
            <a:extLst>
              <a:ext uri="{FF2B5EF4-FFF2-40B4-BE49-F238E27FC236}">
                <a16:creationId xmlns:a16="http://schemas.microsoft.com/office/drawing/2014/main" id="{E2729AE9-695C-C51E-EF3B-2DBE1BD48646}"/>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人工智能对国际间接投资的重要影响体现为（ ）</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1E87EEA2-836F-3383-1E1A-3675E9561399}"/>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zh-CN" altLang="en-US" sz="2800" dirty="0"/>
              <a:t>促进国际劳动力自由流动</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6C46F40C-4792-2ED0-05F3-EF233EF436C2}"/>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zh-CN" altLang="en-US" sz="2800" dirty="0"/>
              <a:t>提高跨境证券投资效率与市场预测准确性</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03FD09DD-BEB7-89C2-637C-80A7AA8F6CD0}"/>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zh-CN" altLang="en-US" sz="2800" dirty="0"/>
              <a:t>降低跨境运输与仓储成本</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2688DB60-2C27-84FB-1B95-8C5860FDFA36}"/>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zh-CN" altLang="en-US" sz="2800" dirty="0"/>
              <a:t>提高关税征收效率与透明度</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76A51241-F073-F570-F61A-6A373D49F41F}"/>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48F1DC55-15C1-8539-DD06-722C8097C652}"/>
              </a:ext>
            </a:extLst>
          </p:cNvPr>
          <p:cNvSpPr>
            <a:spLocks noChangeAspect="1"/>
          </p:cNvSpPr>
          <p:nvPr>
            <p:custDataLst>
              <p:tags r:id="rId9"/>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0DF21569-0FD2-42F4-E579-DB8680D2CD24}"/>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C38EA0A6-6061-41A4-15DA-12B245061E8D}"/>
              </a:ext>
            </a:extLst>
          </p:cNvPr>
          <p:cNvSpPr>
            <a:spLocks noChangeAspect="1"/>
          </p:cNvSpPr>
          <p:nvPr>
            <p:custDataLst>
              <p:tags r:id="rId11"/>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6292F37A-4A04-0EC4-D782-67C5123EF2B9}"/>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AC539A1F-0795-5736-8A55-A8676323282D}"/>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395997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252095" y="-34294"/>
            <a:ext cx="7939086" cy="6892294"/>
            <a:chOff x="4252095" y="-34294"/>
            <a:chExt cx="7939086" cy="6892294"/>
          </a:xfrm>
        </p:grpSpPr>
        <p:sp>
          <p:nvSpPr>
            <p:cNvPr id="17" name="任意多边形: 形状 16"/>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28488" y="2426303"/>
            <a:ext cx="7010399" cy="1853000"/>
            <a:chOff x="-58746" y="3273472"/>
            <a:chExt cx="12140523" cy="1772615"/>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03</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THREE</a:t>
            </a:r>
            <a:endParaRPr lang="zh-CN" altLang="en-US" sz="2400" dirty="0">
              <a:solidFill>
                <a:schemeClr val="accent1"/>
              </a:solidFill>
            </a:endParaRPr>
          </a:p>
        </p:txBody>
      </p:sp>
      <p:sp>
        <p:nvSpPr>
          <p:cNvPr id="25" name="文本框 24"/>
          <p:cNvSpPr txBox="1"/>
          <p:nvPr/>
        </p:nvSpPr>
        <p:spPr>
          <a:xfrm>
            <a:off x="5702823" y="2901012"/>
            <a:ext cx="5690176"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人工智能与国际合作</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人工智能与国际合作</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58736" y="867357"/>
            <a:ext cx="10874528" cy="96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zh-CN" altLang="zh-CN" sz="20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一、人工智能助力应对全球性挑战</a:t>
            </a:r>
            <a:endParaRPr lang="en-US" altLang="zh-CN" sz="20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50000"/>
              </a:lnSpc>
            </a:pPr>
            <a:r>
              <a:rPr lang="zh-CN" altLang="en-US" sz="2000" b="1" kern="100" dirty="0">
                <a:latin typeface="Microsoft YaHei" panose="020B0503020204020204" pitchFamily="34" charset="-122"/>
                <a:ea typeface="Microsoft YaHei" panose="020B0503020204020204" pitchFamily="34" charset="-122"/>
                <a:cs typeface="Times New Roman" panose="02020603050405020304" pitchFamily="18" charset="0"/>
              </a:rPr>
              <a:t>（一）</a:t>
            </a:r>
            <a:r>
              <a:rPr lang="zh-CN" altLang="en-US" sz="2000" b="1" dirty="0">
                <a:latin typeface="Microsoft YaHei" panose="020B0503020204020204" pitchFamily="34" charset="-122"/>
                <a:ea typeface="Microsoft YaHei" panose="020B0503020204020204" pitchFamily="34" charset="-122"/>
              </a:rPr>
              <a:t>人工智能助力全球共同应对气候变化</a:t>
            </a:r>
            <a:endParaRPr lang="zh-CN" altLang="zh-CN" sz="20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2F44AEE8-BA18-79CC-07D2-1A463C825364}"/>
              </a:ext>
            </a:extLst>
          </p:cNvPr>
          <p:cNvSpPr txBox="1"/>
          <p:nvPr/>
        </p:nvSpPr>
        <p:spPr>
          <a:xfrm>
            <a:off x="540794" y="2169671"/>
            <a:ext cx="3462494" cy="2769989"/>
          </a:xfrm>
          <a:prstGeom prst="rect">
            <a:avLst/>
          </a:prstGeom>
          <a:noFill/>
          <a:ln w="19050">
            <a:solidFill>
              <a:schemeClr val="accent1"/>
            </a:solidFill>
            <a:prstDash val="dash"/>
          </a:ln>
        </p:spPr>
        <p:txBody>
          <a:bodyPr wrap="square" rtlCol="0">
            <a:spAutoFit/>
          </a:bodyPr>
          <a:lstStyle/>
          <a:p>
            <a:pPr algn="just">
              <a:spcBef>
                <a:spcPts val="1800"/>
              </a:spcBef>
            </a:pPr>
            <a:r>
              <a:rPr lang="en-US" altLang="zh-CN" b="1" dirty="0"/>
              <a:t>AI</a:t>
            </a:r>
            <a:r>
              <a:rPr lang="zh-CN" altLang="en-US" b="1" dirty="0"/>
              <a:t>赋能气候监测与预测</a:t>
            </a:r>
          </a:p>
          <a:p>
            <a:pPr marL="285750" indent="-285750" algn="just">
              <a:spcBef>
                <a:spcPts val="1800"/>
              </a:spcBef>
              <a:buFont typeface="Arial" panose="020B0604020202020204" pitchFamily="34" charset="0"/>
              <a:buChar char="•"/>
            </a:pPr>
            <a:r>
              <a:rPr lang="zh-CN" altLang="en-US" b="1" dirty="0"/>
              <a:t>构建精确气候模型</a:t>
            </a:r>
            <a:r>
              <a:rPr lang="zh-CN" altLang="en-US" dirty="0"/>
              <a:t>：</a:t>
            </a:r>
            <a:r>
              <a:rPr lang="en-US" altLang="zh-CN" dirty="0"/>
              <a:t>AI</a:t>
            </a:r>
            <a:r>
              <a:rPr lang="zh-CN" altLang="en-US" dirty="0"/>
              <a:t>分析海量气象数据，精准预测极端天气事件与长期气候趋势。</a:t>
            </a:r>
          </a:p>
          <a:p>
            <a:pPr marL="285750" indent="-285750" algn="just">
              <a:spcBef>
                <a:spcPts val="1800"/>
              </a:spcBef>
              <a:buFont typeface="Arial" panose="020B0604020202020204" pitchFamily="34" charset="0"/>
              <a:buChar char="•"/>
            </a:pPr>
            <a:r>
              <a:rPr lang="zh-CN" altLang="en-US" b="1" dirty="0"/>
              <a:t>促进国际气候数据共享</a:t>
            </a:r>
            <a:r>
              <a:rPr lang="zh-CN" altLang="en-US" dirty="0"/>
              <a:t>：推动各国间数据互通与合作研究，为制定全球气候应对战略提供科学依据。</a:t>
            </a:r>
          </a:p>
        </p:txBody>
      </p:sp>
      <p:sp>
        <p:nvSpPr>
          <p:cNvPr id="3" name="文本框 2">
            <a:extLst>
              <a:ext uri="{FF2B5EF4-FFF2-40B4-BE49-F238E27FC236}">
                <a16:creationId xmlns:a16="http://schemas.microsoft.com/office/drawing/2014/main" id="{B799EB75-1C3B-3834-E1E7-0C4909E586F6}"/>
              </a:ext>
            </a:extLst>
          </p:cNvPr>
          <p:cNvSpPr txBox="1"/>
          <p:nvPr/>
        </p:nvSpPr>
        <p:spPr>
          <a:xfrm>
            <a:off x="4364753" y="2169670"/>
            <a:ext cx="3462494" cy="4016484"/>
          </a:xfrm>
          <a:prstGeom prst="rect">
            <a:avLst/>
          </a:prstGeom>
          <a:noFill/>
          <a:ln w="19050">
            <a:solidFill>
              <a:schemeClr val="accent1"/>
            </a:solidFill>
            <a:prstDash val="dash"/>
          </a:ln>
        </p:spPr>
        <p:txBody>
          <a:bodyPr wrap="square" rtlCol="0">
            <a:spAutoFit/>
          </a:bodyPr>
          <a:lstStyle/>
          <a:p>
            <a:pPr algn="just">
              <a:spcBef>
                <a:spcPts val="1800"/>
              </a:spcBef>
            </a:pPr>
            <a:r>
              <a:rPr lang="en-US" altLang="zh-CN" b="1" dirty="0"/>
              <a:t>AI</a:t>
            </a:r>
            <a:r>
              <a:rPr lang="zh-CN" altLang="en-US" b="1" dirty="0"/>
              <a:t>驱动全球环境监测网络</a:t>
            </a:r>
          </a:p>
          <a:p>
            <a:pPr marL="285750" indent="-285750" algn="just">
              <a:spcBef>
                <a:spcPts val="1800"/>
              </a:spcBef>
              <a:buFont typeface="Arial" panose="020B0604020202020204" pitchFamily="34" charset="0"/>
              <a:buChar char="•"/>
            </a:pPr>
            <a:r>
              <a:rPr lang="en-US" altLang="zh-CN" dirty="0"/>
              <a:t>AI</a:t>
            </a:r>
            <a:r>
              <a:rPr lang="zh-CN" altLang="en-US" dirty="0"/>
              <a:t>卫星影像识别系统可实时监测：</a:t>
            </a:r>
          </a:p>
          <a:p>
            <a:pPr marL="742950" lvl="2" indent="-285750" algn="just">
              <a:spcBef>
                <a:spcPts val="1800"/>
              </a:spcBef>
              <a:buFont typeface="Arial" panose="020B0604020202020204" pitchFamily="34" charset="0"/>
              <a:buChar char="•"/>
            </a:pPr>
            <a:r>
              <a:rPr lang="zh-CN" altLang="en-US" dirty="0"/>
              <a:t>森林覆盖率变化</a:t>
            </a:r>
          </a:p>
          <a:p>
            <a:pPr marL="742950" lvl="2" indent="-285750" algn="just">
              <a:spcBef>
                <a:spcPts val="1800"/>
              </a:spcBef>
              <a:buFont typeface="Arial" panose="020B0604020202020204" pitchFamily="34" charset="0"/>
              <a:buChar char="•"/>
            </a:pPr>
            <a:r>
              <a:rPr lang="zh-CN" altLang="en-US" dirty="0"/>
              <a:t>冰川融化进程</a:t>
            </a:r>
          </a:p>
          <a:p>
            <a:pPr marL="742950" lvl="2" indent="-285750" algn="just">
              <a:spcBef>
                <a:spcPts val="1800"/>
              </a:spcBef>
              <a:buFont typeface="Arial" panose="020B0604020202020204" pitchFamily="34" charset="0"/>
              <a:buChar char="•"/>
            </a:pPr>
            <a:r>
              <a:rPr lang="zh-CN" altLang="en-US" dirty="0"/>
              <a:t>海平面上升趋势</a:t>
            </a:r>
          </a:p>
          <a:p>
            <a:pPr marL="285750" indent="-285750" algn="just">
              <a:spcBef>
                <a:spcPts val="1800"/>
              </a:spcBef>
              <a:buFont typeface="Arial" panose="020B0604020202020204" pitchFamily="34" charset="0"/>
              <a:buChar char="•"/>
            </a:pPr>
            <a:r>
              <a:rPr lang="zh-CN" altLang="en-US" b="1" dirty="0"/>
              <a:t>案例</a:t>
            </a:r>
            <a:r>
              <a:rPr lang="zh-CN" altLang="en-US" dirty="0"/>
              <a:t>：</a:t>
            </a:r>
            <a:r>
              <a:rPr lang="en-US" altLang="zh-CN" dirty="0"/>
              <a:t>UNEP“</a:t>
            </a:r>
            <a:r>
              <a:rPr lang="zh-CN" altLang="en-US" dirty="0"/>
              <a:t>全球环境监测系统</a:t>
            </a:r>
            <a:r>
              <a:rPr lang="en-US" altLang="zh-CN" dirty="0"/>
              <a:t>(GEMS)”</a:t>
            </a:r>
            <a:r>
              <a:rPr lang="zh-CN" altLang="en-US" dirty="0"/>
              <a:t>集成</a:t>
            </a:r>
            <a:r>
              <a:rPr lang="en-US" altLang="zh-CN" dirty="0"/>
              <a:t>189</a:t>
            </a:r>
            <a:r>
              <a:rPr lang="zh-CN" altLang="en-US" dirty="0"/>
              <a:t>国传感器数据，通过</a:t>
            </a:r>
            <a:r>
              <a:rPr lang="en-US" altLang="zh-CN" dirty="0"/>
              <a:t>AI</a:t>
            </a:r>
            <a:r>
              <a:rPr lang="zh-CN" altLang="en-US" dirty="0"/>
              <a:t>分析支持</a:t>
            </a:r>
            <a:r>
              <a:rPr lang="en-US" altLang="zh-CN" dirty="0"/>
              <a:t>《</a:t>
            </a:r>
            <a:r>
              <a:rPr lang="zh-CN" altLang="en-US" dirty="0"/>
              <a:t>巴黎协定</a:t>
            </a:r>
            <a:r>
              <a:rPr lang="en-US" altLang="zh-CN" dirty="0"/>
              <a:t>》</a:t>
            </a:r>
            <a:r>
              <a:rPr lang="zh-CN" altLang="en-US" dirty="0"/>
              <a:t>目标。</a:t>
            </a:r>
          </a:p>
        </p:txBody>
      </p:sp>
      <p:sp>
        <p:nvSpPr>
          <p:cNvPr id="5" name="文本框 4">
            <a:extLst>
              <a:ext uri="{FF2B5EF4-FFF2-40B4-BE49-F238E27FC236}">
                <a16:creationId xmlns:a16="http://schemas.microsoft.com/office/drawing/2014/main" id="{659B858C-D30B-5402-8ED6-982412BE0A87}"/>
              </a:ext>
            </a:extLst>
          </p:cNvPr>
          <p:cNvSpPr txBox="1"/>
          <p:nvPr/>
        </p:nvSpPr>
        <p:spPr>
          <a:xfrm>
            <a:off x="8188712" y="2169669"/>
            <a:ext cx="3462494" cy="4062651"/>
          </a:xfrm>
          <a:prstGeom prst="rect">
            <a:avLst/>
          </a:prstGeom>
          <a:noFill/>
          <a:ln w="19050">
            <a:solidFill>
              <a:schemeClr val="accent1"/>
            </a:solidFill>
            <a:prstDash val="dash"/>
          </a:ln>
        </p:spPr>
        <p:txBody>
          <a:bodyPr wrap="square" rtlCol="0">
            <a:spAutoFit/>
          </a:bodyPr>
          <a:lstStyle/>
          <a:p>
            <a:pPr algn="just">
              <a:spcBef>
                <a:spcPts val="1800"/>
              </a:spcBef>
            </a:pPr>
            <a:r>
              <a:rPr lang="en-US" altLang="zh-CN" b="1" dirty="0"/>
              <a:t>AI</a:t>
            </a:r>
            <a:r>
              <a:rPr lang="zh-CN" altLang="en-US" b="1" dirty="0"/>
              <a:t>促进全球能源与碳排放优化</a:t>
            </a:r>
          </a:p>
          <a:p>
            <a:pPr marL="285750" indent="-285750" algn="just">
              <a:spcBef>
                <a:spcPts val="1800"/>
              </a:spcBef>
              <a:buFont typeface="Arial" panose="020B0604020202020204" pitchFamily="34" charset="0"/>
              <a:buChar char="•"/>
            </a:pPr>
            <a:r>
              <a:rPr lang="en-US" altLang="zh-CN" dirty="0"/>
              <a:t>AI</a:t>
            </a:r>
            <a:r>
              <a:rPr lang="zh-CN" altLang="en-US" dirty="0"/>
              <a:t>提升</a:t>
            </a:r>
            <a:r>
              <a:rPr lang="zh-CN" altLang="en-US" b="1" dirty="0"/>
              <a:t>可再生能源效率</a:t>
            </a:r>
            <a:r>
              <a:rPr lang="zh-CN" altLang="en-US" dirty="0"/>
              <a:t>与</a:t>
            </a:r>
            <a:r>
              <a:rPr lang="zh-CN" altLang="en-US" b="1" dirty="0"/>
              <a:t>能源结构优化</a:t>
            </a:r>
            <a:r>
              <a:rPr lang="zh-CN" altLang="en-US" dirty="0"/>
              <a:t>：</a:t>
            </a:r>
          </a:p>
          <a:p>
            <a:pPr marL="285750" lvl="1" indent="-285750" algn="just">
              <a:spcBef>
                <a:spcPts val="1800"/>
              </a:spcBef>
              <a:buFont typeface="Arial" panose="020B0604020202020204" pitchFamily="34" charset="0"/>
              <a:buChar char="•"/>
            </a:pPr>
            <a:r>
              <a:rPr lang="zh-CN" altLang="en-US" dirty="0"/>
              <a:t>中国智能制造助力光伏电池转换效率↑</a:t>
            </a:r>
            <a:r>
              <a:rPr lang="en-US" altLang="zh-CN" dirty="0"/>
              <a:t>25%</a:t>
            </a:r>
            <a:r>
              <a:rPr lang="zh-CN" altLang="en-US" dirty="0"/>
              <a:t>，技术通过“一带一路”共享。</a:t>
            </a:r>
          </a:p>
          <a:p>
            <a:pPr marL="285750" lvl="1" indent="-285750" algn="just">
              <a:spcBef>
                <a:spcPts val="1800"/>
              </a:spcBef>
              <a:buFont typeface="Arial" panose="020B0604020202020204" pitchFamily="34" charset="0"/>
              <a:buChar char="•"/>
            </a:pPr>
            <a:r>
              <a:rPr lang="zh-CN" altLang="en-US" dirty="0"/>
              <a:t>谷歌</a:t>
            </a:r>
            <a:r>
              <a:rPr lang="en-US" altLang="zh-CN" dirty="0"/>
              <a:t>DeepMind</a:t>
            </a:r>
            <a:r>
              <a:rPr lang="zh-CN" altLang="en-US" dirty="0"/>
              <a:t>系统将数据中心冷却能耗↓</a:t>
            </a:r>
            <a:r>
              <a:rPr lang="en-US" altLang="zh-CN" dirty="0"/>
              <a:t>40%</a:t>
            </a:r>
            <a:r>
              <a:rPr lang="zh-CN" altLang="en-US" dirty="0"/>
              <a:t>，技术全球开放共享。</a:t>
            </a:r>
          </a:p>
          <a:p>
            <a:pPr marL="285750" indent="-285750" algn="just">
              <a:spcBef>
                <a:spcPts val="1800"/>
              </a:spcBef>
              <a:buFont typeface="Arial" panose="020B0604020202020204" pitchFamily="34" charset="0"/>
              <a:buChar char="•"/>
            </a:pPr>
            <a:r>
              <a:rPr lang="zh-CN" altLang="en-US" dirty="0"/>
              <a:t>推动全球绿色技术合作与低碳转型。</a:t>
            </a:r>
          </a:p>
        </p:txBody>
      </p:sp>
    </p:spTree>
    <p:custDataLst>
      <p:tags r:id="rId1"/>
    </p:custDataLst>
    <p:extLst>
      <p:ext uri="{BB962C8B-B14F-4D97-AF65-F5344CB8AC3E}">
        <p14:creationId xmlns:p14="http://schemas.microsoft.com/office/powerpoint/2010/main" val="19097793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人工智能与国际合作</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58736" y="1193068"/>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en-US" sz="2000" b="1" dirty="0">
                <a:latin typeface="Microsoft YaHei" panose="020B0503020204020204" pitchFamily="34" charset="-122"/>
                <a:ea typeface="Microsoft YaHei" panose="020B0503020204020204" pitchFamily="34" charset="-122"/>
              </a:rPr>
              <a:t>（二）人工智能守护全球公共卫生安全</a:t>
            </a:r>
            <a:endParaRPr lang="zh-CN" altLang="zh-CN" sz="2000"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E4A2A6E-E818-7F21-B084-A9C30B4FFBB5}"/>
              </a:ext>
            </a:extLst>
          </p:cNvPr>
          <p:cNvSpPr txBox="1"/>
          <p:nvPr/>
        </p:nvSpPr>
        <p:spPr>
          <a:xfrm>
            <a:off x="540794" y="1887449"/>
            <a:ext cx="3462494" cy="3754874"/>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AI</a:t>
            </a:r>
            <a:r>
              <a:rPr lang="zh-CN" altLang="en-US" b="1" dirty="0"/>
              <a:t>助力疫情监测与预警</a:t>
            </a:r>
          </a:p>
          <a:p>
            <a:pPr algn="just">
              <a:spcBef>
                <a:spcPts val="1200"/>
              </a:spcBef>
              <a:buFont typeface="Arial" panose="020B0604020202020204" pitchFamily="34" charset="0"/>
              <a:buChar char="•"/>
            </a:pPr>
            <a:r>
              <a:rPr lang="en-US" altLang="zh-CN" b="1" dirty="0"/>
              <a:t>AI</a:t>
            </a:r>
            <a:r>
              <a:rPr lang="zh-CN" altLang="en-US" b="1" dirty="0"/>
              <a:t>算法预测疫情暴发</a:t>
            </a:r>
            <a:r>
              <a:rPr lang="zh-CN" altLang="en-US" dirty="0"/>
              <a:t>：分析社交媒体、医院就诊记录与流行病学数据，及时识别疫情隐患并发出预警。</a:t>
            </a:r>
          </a:p>
          <a:p>
            <a:pPr algn="just">
              <a:spcBef>
                <a:spcPts val="1200"/>
              </a:spcBef>
              <a:buFont typeface="Arial" panose="020B0604020202020204" pitchFamily="34" charset="0"/>
              <a:buChar char="•"/>
            </a:pPr>
            <a:r>
              <a:rPr lang="zh-CN" altLang="en-US" b="1" dirty="0"/>
              <a:t>全球</a:t>
            </a:r>
            <a:r>
              <a:rPr lang="en-US" altLang="zh-CN" b="1" dirty="0"/>
              <a:t>AI</a:t>
            </a:r>
            <a:r>
              <a:rPr lang="zh-CN" altLang="en-US" b="1" dirty="0"/>
              <a:t>疫情监测网络</a:t>
            </a:r>
            <a:r>
              <a:rPr lang="zh-CN" altLang="en-US" dirty="0"/>
              <a:t>：</a:t>
            </a:r>
          </a:p>
          <a:p>
            <a:pPr marL="742950" lvl="1" indent="-285750" algn="just">
              <a:spcBef>
                <a:spcPts val="1200"/>
              </a:spcBef>
              <a:buFont typeface="Arial" panose="020B0604020202020204" pitchFamily="34" charset="0"/>
              <a:buChar char="•"/>
            </a:pPr>
            <a:r>
              <a:rPr lang="zh-CN" altLang="en-US" dirty="0"/>
              <a:t>世界卫生组织</a:t>
            </a:r>
            <a:r>
              <a:rPr lang="en-US" altLang="zh-CN" dirty="0"/>
              <a:t>(WHO)</a:t>
            </a:r>
            <a:r>
              <a:rPr lang="zh-CN" altLang="en-US" dirty="0"/>
              <a:t>联合各国卫生部门构建实时监测体系。</a:t>
            </a:r>
          </a:p>
          <a:p>
            <a:pPr marL="742950" lvl="1" indent="-285750" algn="just">
              <a:spcBef>
                <a:spcPts val="1200"/>
              </a:spcBef>
              <a:buFont typeface="Arial" panose="020B0604020202020204" pitchFamily="34" charset="0"/>
              <a:buChar char="•"/>
            </a:pPr>
            <a:r>
              <a:rPr lang="zh-CN" altLang="en-US" dirty="0"/>
              <a:t>实现疫情信息全球共享与动态分析。</a:t>
            </a:r>
          </a:p>
        </p:txBody>
      </p:sp>
      <p:sp>
        <p:nvSpPr>
          <p:cNvPr id="3" name="文本框 2">
            <a:extLst>
              <a:ext uri="{FF2B5EF4-FFF2-40B4-BE49-F238E27FC236}">
                <a16:creationId xmlns:a16="http://schemas.microsoft.com/office/drawing/2014/main" id="{EB55FFC1-3FFA-5033-727E-FF95F69F38C7}"/>
              </a:ext>
            </a:extLst>
          </p:cNvPr>
          <p:cNvSpPr txBox="1"/>
          <p:nvPr/>
        </p:nvSpPr>
        <p:spPr>
          <a:xfrm>
            <a:off x="4364753" y="1887449"/>
            <a:ext cx="3462494" cy="3323987"/>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AI</a:t>
            </a:r>
            <a:r>
              <a:rPr lang="zh-CN" altLang="en-US" b="1" dirty="0"/>
              <a:t>加速药物与疫苗研发</a:t>
            </a:r>
          </a:p>
          <a:p>
            <a:pPr algn="just">
              <a:spcBef>
                <a:spcPts val="1200"/>
              </a:spcBef>
              <a:buFont typeface="Arial" panose="020B0604020202020204" pitchFamily="34" charset="0"/>
              <a:buChar char="•"/>
            </a:pPr>
            <a:r>
              <a:rPr lang="en-US" altLang="zh-CN" b="1" dirty="0"/>
              <a:t>AI</a:t>
            </a:r>
            <a:r>
              <a:rPr lang="zh-CN" altLang="en-US" b="1" dirty="0"/>
              <a:t>缩短研发周期</a:t>
            </a:r>
            <a:r>
              <a:rPr lang="zh-CN" altLang="en-US" dirty="0"/>
              <a:t>：如</a:t>
            </a:r>
            <a:r>
              <a:rPr lang="en-US" altLang="zh-CN" dirty="0"/>
              <a:t>Moderna</a:t>
            </a:r>
            <a:r>
              <a:rPr lang="zh-CN" altLang="en-US" dirty="0"/>
              <a:t>公司仅用</a:t>
            </a:r>
            <a:r>
              <a:rPr lang="en-US" altLang="zh-CN" dirty="0"/>
              <a:t>42</a:t>
            </a:r>
            <a:r>
              <a:rPr lang="zh-CN" altLang="en-US" dirty="0"/>
              <a:t>天完成</a:t>
            </a:r>
            <a:r>
              <a:rPr lang="en-US" altLang="zh-CN" dirty="0"/>
              <a:t>COVID-19</a:t>
            </a:r>
            <a:r>
              <a:rPr lang="zh-CN" altLang="en-US" dirty="0"/>
              <a:t>疫苗设计。</a:t>
            </a:r>
          </a:p>
          <a:p>
            <a:pPr algn="just">
              <a:spcBef>
                <a:spcPts val="1200"/>
              </a:spcBef>
              <a:buFont typeface="Arial" panose="020B0604020202020204" pitchFamily="34" charset="0"/>
              <a:buChar char="•"/>
            </a:pPr>
            <a:r>
              <a:rPr lang="zh-CN" altLang="en-US" b="1" dirty="0"/>
              <a:t>国际合作创新模式</a:t>
            </a:r>
            <a:r>
              <a:rPr lang="zh-CN" altLang="en-US" dirty="0"/>
              <a:t>：全球共享病毒基因组数据与</a:t>
            </a:r>
            <a:r>
              <a:rPr lang="en-US" altLang="zh-CN" dirty="0"/>
              <a:t>AI</a:t>
            </a:r>
            <a:r>
              <a:rPr lang="zh-CN" altLang="en-US" dirty="0"/>
              <a:t>模型，</a:t>
            </a:r>
            <a:br>
              <a:rPr lang="zh-CN" altLang="en-US" dirty="0"/>
            </a:br>
            <a:r>
              <a:rPr lang="zh-CN" altLang="en-US" dirty="0"/>
              <a:t>促进跨国科研协作与成果转化。</a:t>
            </a:r>
          </a:p>
          <a:p>
            <a:pPr algn="just">
              <a:spcBef>
                <a:spcPts val="1200"/>
              </a:spcBef>
              <a:buFont typeface="Arial" panose="020B0604020202020204" pitchFamily="34" charset="0"/>
              <a:buChar char="•"/>
            </a:pPr>
            <a:r>
              <a:rPr lang="en-US" altLang="zh-CN" b="1" dirty="0"/>
              <a:t>COVAX</a:t>
            </a:r>
            <a:r>
              <a:rPr lang="zh-CN" altLang="en-US" b="1" dirty="0"/>
              <a:t>机制优化分配</a:t>
            </a:r>
            <a:r>
              <a:rPr lang="zh-CN" altLang="en-US" dirty="0"/>
              <a:t>：</a:t>
            </a:r>
            <a:r>
              <a:rPr lang="en-US" altLang="zh-CN" dirty="0"/>
              <a:t>AI</a:t>
            </a:r>
            <a:r>
              <a:rPr lang="zh-CN" altLang="en-US" dirty="0"/>
              <a:t>算法确保疫苗公平分配，兼顾发达国家与发展中国家。</a:t>
            </a:r>
          </a:p>
        </p:txBody>
      </p:sp>
      <p:sp>
        <p:nvSpPr>
          <p:cNvPr id="5" name="文本框 4">
            <a:extLst>
              <a:ext uri="{FF2B5EF4-FFF2-40B4-BE49-F238E27FC236}">
                <a16:creationId xmlns:a16="http://schemas.microsoft.com/office/drawing/2014/main" id="{30F75BE0-E4A2-CA3F-DD5A-0B61D42DE5ED}"/>
              </a:ext>
            </a:extLst>
          </p:cNvPr>
          <p:cNvSpPr txBox="1"/>
          <p:nvPr/>
        </p:nvSpPr>
        <p:spPr>
          <a:xfrm>
            <a:off x="8188712" y="1887449"/>
            <a:ext cx="3462494" cy="4185761"/>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AI</a:t>
            </a:r>
            <a:r>
              <a:rPr lang="zh-CN" altLang="en-US" b="1" dirty="0"/>
              <a:t>优化医疗资源全球配置</a:t>
            </a:r>
          </a:p>
          <a:p>
            <a:pPr algn="just">
              <a:spcBef>
                <a:spcPts val="1200"/>
              </a:spcBef>
              <a:buFont typeface="Arial" panose="020B0604020202020204" pitchFamily="34" charset="0"/>
              <a:buChar char="•"/>
            </a:pPr>
            <a:r>
              <a:rPr lang="zh-CN" altLang="en-US" b="1" dirty="0"/>
              <a:t>远程医疗突破时空限制</a:t>
            </a:r>
            <a:r>
              <a:rPr lang="zh-CN" altLang="en-US" dirty="0"/>
              <a:t>：</a:t>
            </a:r>
            <a:r>
              <a:rPr lang="en-US" altLang="zh-CN" dirty="0"/>
              <a:t>AI</a:t>
            </a:r>
            <a:r>
              <a:rPr lang="zh-CN" altLang="en-US" dirty="0"/>
              <a:t>驱动专家跨国提供诊疗服务。</a:t>
            </a:r>
          </a:p>
          <a:p>
            <a:pPr algn="just">
              <a:spcBef>
                <a:spcPts val="1200"/>
              </a:spcBef>
              <a:buFont typeface="Arial" panose="020B0604020202020204" pitchFamily="34" charset="0"/>
              <a:buChar char="•"/>
            </a:pPr>
            <a:r>
              <a:rPr lang="zh-CN" altLang="en-US" b="1" dirty="0"/>
              <a:t>国际典型案例</a:t>
            </a:r>
            <a:r>
              <a:rPr lang="zh-CN" altLang="en-US" dirty="0"/>
              <a:t>：</a:t>
            </a:r>
          </a:p>
          <a:p>
            <a:pPr marL="742950" lvl="1" indent="-285750" algn="just">
              <a:spcBef>
                <a:spcPts val="1200"/>
              </a:spcBef>
              <a:buFont typeface="Arial" panose="020B0604020202020204" pitchFamily="34" charset="0"/>
              <a:buChar char="•"/>
            </a:pPr>
            <a:r>
              <a:rPr lang="zh-CN" altLang="en-US" dirty="0"/>
              <a:t>中国</a:t>
            </a:r>
            <a:r>
              <a:rPr lang="en-US" altLang="zh-CN" dirty="0"/>
              <a:t>AI</a:t>
            </a:r>
            <a:r>
              <a:rPr lang="zh-CN" altLang="en-US" dirty="0"/>
              <a:t>医学影像系统助力“一带一路”国家提升诊断准确率。</a:t>
            </a:r>
          </a:p>
          <a:p>
            <a:pPr marL="742950" lvl="1" indent="-285750" algn="just">
              <a:spcBef>
                <a:spcPts val="1200"/>
              </a:spcBef>
              <a:buFont typeface="Arial" panose="020B0604020202020204" pitchFamily="34" charset="0"/>
              <a:buChar char="•"/>
            </a:pPr>
            <a:r>
              <a:rPr lang="zh-CN" altLang="en-US" dirty="0"/>
              <a:t>美国</a:t>
            </a:r>
            <a:r>
              <a:rPr lang="en-US" altLang="zh-CN" dirty="0"/>
              <a:t>Mayo Clinic</a:t>
            </a:r>
            <a:r>
              <a:rPr lang="zh-CN" altLang="en-US" dirty="0"/>
              <a:t>远程监测系统已覆盖全球</a:t>
            </a:r>
            <a:r>
              <a:rPr lang="en-US" altLang="zh-CN" dirty="0"/>
              <a:t>20+</a:t>
            </a:r>
            <a:r>
              <a:rPr lang="zh-CN" altLang="en-US" dirty="0"/>
              <a:t>国家。</a:t>
            </a:r>
          </a:p>
          <a:p>
            <a:pPr algn="just">
              <a:spcBef>
                <a:spcPts val="1200"/>
              </a:spcBef>
              <a:buFont typeface="Arial" panose="020B0604020202020204" pitchFamily="34" charset="0"/>
              <a:buChar char="•"/>
            </a:pPr>
            <a:r>
              <a:rPr lang="zh-CN" altLang="en-US" b="1" dirty="0"/>
              <a:t>目标</a:t>
            </a:r>
            <a:r>
              <a:rPr lang="zh-CN" altLang="en-US" dirty="0"/>
              <a:t>：推动全球医疗资源共享与均衡发展。</a:t>
            </a:r>
          </a:p>
        </p:txBody>
      </p:sp>
    </p:spTree>
    <p:custDataLst>
      <p:tags r:id="rId1"/>
    </p:custDataLst>
    <p:extLst>
      <p:ext uri="{BB962C8B-B14F-4D97-AF65-F5344CB8AC3E}">
        <p14:creationId xmlns:p14="http://schemas.microsoft.com/office/powerpoint/2010/main" val="1290004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人工智能与国际合作</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58736" y="1193068"/>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en-US" sz="2000" b="1" dirty="0">
                <a:latin typeface="Microsoft YaHei" panose="020B0503020204020204" pitchFamily="34" charset="-122"/>
                <a:ea typeface="Microsoft YaHei" panose="020B0503020204020204" pitchFamily="34" charset="-122"/>
              </a:rPr>
              <a:t>（三）人工智能保障粮食安全与农业合作</a:t>
            </a:r>
            <a:endParaRPr lang="zh-CN" altLang="zh-CN"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0048EA16-2F6E-C1C1-83D9-DECFDC13F2F2}"/>
              </a:ext>
            </a:extLst>
          </p:cNvPr>
          <p:cNvSpPr txBox="1"/>
          <p:nvPr/>
        </p:nvSpPr>
        <p:spPr>
          <a:xfrm>
            <a:off x="540794" y="1887449"/>
            <a:ext cx="3462494" cy="4031873"/>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latin typeface="Microsoft YaHei" panose="020B0503020204020204" pitchFamily="34" charset="-122"/>
                <a:ea typeface="Microsoft YaHei" panose="020B0503020204020204" pitchFamily="34" charset="-122"/>
              </a:rPr>
              <a:t>AI</a:t>
            </a:r>
            <a:r>
              <a:rPr lang="zh-CN" altLang="en-US" b="1" dirty="0">
                <a:latin typeface="Microsoft YaHei" panose="020B0503020204020204" pitchFamily="34" charset="-122"/>
                <a:ea typeface="Microsoft YaHei" panose="020B0503020204020204" pitchFamily="34" charset="-122"/>
              </a:rPr>
              <a:t>助力农业生产提质增效</a:t>
            </a:r>
          </a:p>
          <a:p>
            <a:pPr algn="just">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精准农业技术</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系统综合分析</a:t>
            </a:r>
            <a:r>
              <a:rPr lang="zh-CN" altLang="en-US" i="1" dirty="0">
                <a:latin typeface="Microsoft YaHei" panose="020B0503020204020204" pitchFamily="34" charset="-122"/>
                <a:ea typeface="Microsoft YaHei" panose="020B0503020204020204" pitchFamily="34" charset="-122"/>
              </a:rPr>
              <a:t>土壤、气候、作物</a:t>
            </a:r>
            <a:r>
              <a:rPr lang="zh-CN" altLang="en-US" dirty="0">
                <a:latin typeface="Microsoft YaHei" panose="020B0503020204020204" pitchFamily="34" charset="-122"/>
                <a:ea typeface="Microsoft YaHei" panose="020B0503020204020204" pitchFamily="34" charset="-122"/>
              </a:rPr>
              <a:t>等多源数据，</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优化播种、灌溉、施肥和病虫害管理。</a:t>
            </a:r>
          </a:p>
          <a:p>
            <a:pPr algn="just">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典型案例</a:t>
            </a:r>
            <a:r>
              <a:rPr lang="zh-CN" altLang="en-US" dirty="0">
                <a:latin typeface="Microsoft YaHei" panose="020B0503020204020204" pitchFamily="34" charset="-122"/>
                <a:ea typeface="Microsoft YaHei" panose="020B0503020204020204" pitchFamily="34" charset="-122"/>
              </a:rPr>
              <a:t>：</a:t>
            </a:r>
          </a:p>
          <a:p>
            <a:pPr marL="742950" lvl="1" indent="-285750" algn="just">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以色列</a:t>
            </a: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农业系统实现</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节水</a:t>
            </a:r>
            <a:r>
              <a:rPr lang="en-US" altLang="zh-CN" dirty="0">
                <a:latin typeface="Microsoft YaHei" panose="020B0503020204020204" pitchFamily="34" charset="-122"/>
                <a:ea typeface="Microsoft YaHei" panose="020B0503020204020204" pitchFamily="34" charset="-122"/>
              </a:rPr>
              <a:t>90% </a:t>
            </a:r>
            <a:r>
              <a:rPr lang="zh-CN" altLang="en-US" dirty="0">
                <a:latin typeface="Microsoft YaHei" panose="020B0503020204020204" pitchFamily="34" charset="-122"/>
                <a:ea typeface="Microsoft YaHei" panose="020B0503020204020204" pitchFamily="34" charset="-122"/>
              </a:rPr>
              <a:t>节能</a:t>
            </a:r>
            <a:r>
              <a:rPr lang="en-US" altLang="zh-CN" dirty="0">
                <a:latin typeface="Microsoft YaHei" panose="020B0503020204020204" pitchFamily="34" charset="-122"/>
                <a:ea typeface="Microsoft YaHei" panose="020B0503020204020204" pitchFamily="34" charset="-122"/>
              </a:rPr>
              <a:t>50% </a:t>
            </a:r>
            <a:r>
              <a:rPr lang="zh-CN" altLang="en-US" dirty="0">
                <a:latin typeface="Microsoft YaHei" panose="020B0503020204020204" pitchFamily="34" charset="-122"/>
                <a:ea typeface="Microsoft YaHei" panose="020B0503020204020204" pitchFamily="34" charset="-122"/>
              </a:rPr>
              <a:t>产量提升</a:t>
            </a:r>
            <a:r>
              <a:rPr lang="en-US" altLang="zh-CN" dirty="0">
                <a:latin typeface="Microsoft YaHei" panose="020B0503020204020204" pitchFamily="34" charset="-122"/>
                <a:ea typeface="Microsoft YaHei" panose="020B0503020204020204" pitchFamily="34" charset="-122"/>
              </a:rPr>
              <a:t>30%</a:t>
            </a:r>
            <a:r>
              <a:rPr lang="zh-CN" altLang="en-US" dirty="0">
                <a:latin typeface="Microsoft YaHei" panose="020B0503020204020204" pitchFamily="34" charset="-122"/>
                <a:ea typeface="Microsoft YaHei" panose="020B0503020204020204" pitchFamily="34" charset="-122"/>
              </a:rPr>
              <a:t>。</a:t>
            </a:r>
          </a:p>
          <a:p>
            <a:pPr marL="742950" lvl="1" indent="-285750" algn="just">
              <a:spcBef>
                <a:spcPts val="12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驱动的自动灌溉与农机控制显著降低成本、提升可持续性。</a:t>
            </a:r>
          </a:p>
        </p:txBody>
      </p:sp>
      <p:sp>
        <p:nvSpPr>
          <p:cNvPr id="3" name="文本框 2">
            <a:extLst>
              <a:ext uri="{FF2B5EF4-FFF2-40B4-BE49-F238E27FC236}">
                <a16:creationId xmlns:a16="http://schemas.microsoft.com/office/drawing/2014/main" id="{731DB051-243A-1764-450F-013A540E4D44}"/>
              </a:ext>
            </a:extLst>
          </p:cNvPr>
          <p:cNvSpPr txBox="1"/>
          <p:nvPr/>
        </p:nvSpPr>
        <p:spPr>
          <a:xfrm>
            <a:off x="4237905" y="1887448"/>
            <a:ext cx="3462494" cy="3447098"/>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latin typeface="Microsoft YaHei" panose="020B0503020204020204" pitchFamily="34" charset="-122"/>
                <a:ea typeface="Microsoft YaHei" panose="020B0503020204020204" pitchFamily="34" charset="-122"/>
              </a:rPr>
              <a:t>推动全球农业数据共享与协作</a:t>
            </a:r>
          </a:p>
          <a:p>
            <a:pPr algn="just">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数据共享平台建设</a:t>
            </a:r>
            <a:r>
              <a:rPr lang="zh-CN" altLang="en-US" dirty="0">
                <a:latin typeface="Microsoft YaHei" panose="020B0503020204020204" pitchFamily="34" charset="-122"/>
                <a:ea typeface="Microsoft YaHei" panose="020B0503020204020204" pitchFamily="34" charset="-122"/>
              </a:rPr>
              <a:t>：中国、美国、欧洲等农业大国已建立</a:t>
            </a:r>
            <a:r>
              <a:rPr lang="zh-CN" altLang="en-US" i="1" dirty="0">
                <a:latin typeface="Microsoft YaHei" panose="020B0503020204020204" pitchFamily="34" charset="-122"/>
                <a:ea typeface="Microsoft YaHei" panose="020B0503020204020204" pitchFamily="34" charset="-122"/>
              </a:rPr>
              <a:t>全球农业数据共享平台</a:t>
            </a:r>
            <a:r>
              <a:rPr lang="zh-CN" altLang="en-US" dirty="0">
                <a:latin typeface="Microsoft YaHei" panose="020B0503020204020204" pitchFamily="34" charset="-122"/>
                <a:ea typeface="Microsoft YaHei" panose="020B0503020204020204" pitchFamily="34" charset="-122"/>
              </a:rPr>
              <a:t>，</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通过</a:t>
            </a: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分析为农民提供</a:t>
            </a:r>
            <a:r>
              <a:rPr lang="zh-CN" altLang="en-US" i="1" dirty="0">
                <a:latin typeface="Microsoft YaHei" panose="020B0503020204020204" pitchFamily="34" charset="-122"/>
                <a:ea typeface="Microsoft YaHei" panose="020B0503020204020204" pitchFamily="34" charset="-122"/>
              </a:rPr>
              <a:t>实时、精准决策支持</a:t>
            </a:r>
            <a:r>
              <a:rPr lang="zh-CN" altLang="en-US" dirty="0">
                <a:latin typeface="Microsoft YaHei" panose="020B0503020204020204" pitchFamily="34" charset="-122"/>
                <a:ea typeface="Microsoft YaHei" panose="020B0503020204020204" pitchFamily="34" charset="-122"/>
              </a:rPr>
              <a:t>。</a:t>
            </a:r>
          </a:p>
          <a:p>
            <a:pPr algn="just">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国际农业合作典范</a:t>
            </a:r>
            <a:r>
              <a:rPr lang="zh-CN" altLang="en-US" dirty="0">
                <a:latin typeface="Microsoft YaHei" panose="020B0503020204020204" pitchFamily="34" charset="-122"/>
                <a:ea typeface="Microsoft YaHei" panose="020B0503020204020204" pitchFamily="34" charset="-122"/>
              </a:rPr>
              <a:t>：联合国粮农组织</a:t>
            </a:r>
            <a:r>
              <a:rPr lang="en-US" altLang="zh-CN" dirty="0">
                <a:latin typeface="Microsoft YaHei" panose="020B0503020204020204" pitchFamily="34" charset="-122"/>
                <a:ea typeface="Microsoft YaHei" panose="020B0503020204020204" pitchFamily="34" charset="-122"/>
              </a:rPr>
              <a:t>(FAO)</a:t>
            </a:r>
            <a:r>
              <a:rPr lang="zh-CN" altLang="en-US" dirty="0">
                <a:latin typeface="Microsoft YaHei" panose="020B0503020204020204" pitchFamily="34" charset="-122"/>
                <a:ea typeface="Microsoft YaHei" panose="020B0503020204020204" pitchFamily="34" charset="-122"/>
              </a:rPr>
              <a:t>倡导利用</a:t>
            </a: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开展跨国农业研究与数据协作，</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推动农业体系数字化、智能化转型。</a:t>
            </a:r>
          </a:p>
        </p:txBody>
      </p:sp>
      <p:sp>
        <p:nvSpPr>
          <p:cNvPr id="5" name="文本框 4">
            <a:extLst>
              <a:ext uri="{FF2B5EF4-FFF2-40B4-BE49-F238E27FC236}">
                <a16:creationId xmlns:a16="http://schemas.microsoft.com/office/drawing/2014/main" id="{05ECA3AD-C1E7-7313-AD76-598586335C11}"/>
              </a:ext>
            </a:extLst>
          </p:cNvPr>
          <p:cNvSpPr txBox="1"/>
          <p:nvPr/>
        </p:nvSpPr>
        <p:spPr>
          <a:xfrm>
            <a:off x="7935016" y="1887447"/>
            <a:ext cx="3462494" cy="2616101"/>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latin typeface="Microsoft YaHei" panose="020B0503020204020204" pitchFamily="34" charset="-122"/>
                <a:ea typeface="Microsoft YaHei" panose="020B0503020204020204" pitchFamily="34" charset="-122"/>
              </a:rPr>
              <a:t>应对气候变化与粮食安全挑战</a:t>
            </a:r>
          </a:p>
          <a:p>
            <a:pPr algn="just">
              <a:spcBef>
                <a:spcPts val="1200"/>
              </a:spcBef>
              <a:buFont typeface="Arial" panose="020B0604020202020204" pitchFamily="34" charset="0"/>
              <a:buChar char="•"/>
            </a:pPr>
            <a:r>
              <a:rPr lang="en-US" altLang="zh-CN" b="1" dirty="0">
                <a:latin typeface="Microsoft YaHei" panose="020B0503020204020204" pitchFamily="34" charset="-122"/>
                <a:ea typeface="Microsoft YaHei" panose="020B0503020204020204" pitchFamily="34" charset="-122"/>
              </a:rPr>
              <a:t>AI</a:t>
            </a:r>
            <a:r>
              <a:rPr lang="zh-CN" altLang="en-US" b="1" dirty="0">
                <a:latin typeface="Microsoft YaHei" panose="020B0503020204020204" pitchFamily="34" charset="-122"/>
                <a:ea typeface="Microsoft YaHei" panose="020B0503020204020204" pitchFamily="34" charset="-122"/>
              </a:rPr>
              <a:t>监测与预测</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可分析气候变化趋势、模拟极端天气对农业生产的影响。</a:t>
            </a:r>
          </a:p>
          <a:p>
            <a:pPr algn="just">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战略意义</a:t>
            </a:r>
            <a:r>
              <a:rPr lang="zh-CN" altLang="en-US" dirty="0">
                <a:latin typeface="Microsoft YaHei" panose="020B0503020204020204" pitchFamily="34" charset="-122"/>
                <a:ea typeface="Microsoft YaHei" panose="020B0503020204020204" pitchFamily="34" charset="-122"/>
              </a:rPr>
              <a:t>：推动各国在气候</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农业</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粮食安全领域实现</a:t>
            </a:r>
            <a:r>
              <a:rPr lang="zh-CN" altLang="en-US" i="1" dirty="0">
                <a:latin typeface="Microsoft YaHei" panose="020B0503020204020204" pitchFamily="34" charset="-122"/>
                <a:ea typeface="Microsoft YaHei" panose="020B0503020204020204" pitchFamily="34" charset="-122"/>
              </a:rPr>
              <a:t>协同治理</a:t>
            </a:r>
            <a:r>
              <a:rPr lang="zh-CN" altLang="en-US" dirty="0">
                <a:latin typeface="Microsoft YaHei" panose="020B0503020204020204" pitchFamily="34" charset="-122"/>
                <a:ea typeface="Microsoft YaHei" panose="020B0503020204020204" pitchFamily="34" charset="-122"/>
              </a:rPr>
              <a:t>，促进全球粮食体系韧性提升与农村可持续发展。</a:t>
            </a:r>
          </a:p>
        </p:txBody>
      </p:sp>
    </p:spTree>
    <p:custDataLst>
      <p:tags r:id="rId1"/>
    </p:custDataLst>
    <p:extLst>
      <p:ext uri="{BB962C8B-B14F-4D97-AF65-F5344CB8AC3E}">
        <p14:creationId xmlns:p14="http://schemas.microsoft.com/office/powerpoint/2010/main" val="38100769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人工智能与国际合作</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58736" y="797683"/>
            <a:ext cx="10874528" cy="96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lnSpc>
                <a:spcPct val="150000"/>
              </a:lnSpc>
              <a:spcBef>
                <a:spcPct val="0"/>
              </a:spcBef>
              <a:spcAft>
                <a:spcPct val="0"/>
              </a:spcAft>
            </a:pPr>
            <a:r>
              <a:rPr lang="zh-CN" altLang="en-US" sz="2000" b="1" dirty="0">
                <a:latin typeface="Microsoft YaHei" panose="020B0503020204020204" pitchFamily="34" charset="-122"/>
                <a:ea typeface="Microsoft YaHei" panose="020B0503020204020204" pitchFamily="34" charset="-122"/>
              </a:rPr>
              <a:t>二、人</a:t>
            </a:r>
            <a:r>
              <a:rPr lang="zh-CN"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rPr>
              <a:t>工智能促进国际经济与技术合作</a:t>
            </a:r>
            <a:endParaRPr lang="en-US"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lvl="0" algn="just" eaLnBrk="0" fontAlgn="base" hangingPunct="0">
              <a:lnSpc>
                <a:spcPct val="150000"/>
              </a:lnSpc>
              <a:spcBef>
                <a:spcPct val="0"/>
              </a:spcBef>
              <a:spcAft>
                <a:spcPct val="0"/>
              </a:spcAft>
            </a:pPr>
            <a:r>
              <a:rPr lang="zh-CN" altLang="zh-CN" sz="2000" b="1" dirty="0">
                <a:effectLst/>
                <a:latin typeface="Microsoft YaHei" panose="020B0503020204020204" pitchFamily="34" charset="-122"/>
                <a:ea typeface="Microsoft YaHei" panose="020B0503020204020204" pitchFamily="34" charset="-122"/>
              </a:rPr>
              <a:t> </a:t>
            </a:r>
            <a:r>
              <a:rPr lang="zh-CN" altLang="en-US" sz="2000" b="1" dirty="0">
                <a:effectLst/>
                <a:latin typeface="Microsoft YaHei" panose="020B0503020204020204" pitchFamily="34" charset="-122"/>
                <a:ea typeface="Microsoft YaHei" panose="020B0503020204020204" pitchFamily="34" charset="-122"/>
              </a:rPr>
              <a:t>（一）</a:t>
            </a:r>
            <a:r>
              <a:rPr lang="zh-CN" altLang="en-US" sz="2000" b="1" dirty="0">
                <a:latin typeface="Microsoft YaHei" panose="020B0503020204020204" pitchFamily="34" charset="-122"/>
                <a:ea typeface="Microsoft YaHei" panose="020B0503020204020204" pitchFamily="34" charset="-122"/>
              </a:rPr>
              <a:t>人工智能优化多边贸易与供应链管理</a:t>
            </a:r>
            <a:endParaRPr lang="zh-CN" altLang="zh-CN" sz="2000"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A84F83C-9642-CECB-953A-6EB66D4A097E}"/>
              </a:ext>
            </a:extLst>
          </p:cNvPr>
          <p:cNvSpPr txBox="1"/>
          <p:nvPr/>
        </p:nvSpPr>
        <p:spPr>
          <a:xfrm>
            <a:off x="299028" y="1853582"/>
            <a:ext cx="3794139" cy="4278094"/>
          </a:xfrm>
          <a:prstGeom prst="rect">
            <a:avLst/>
          </a:prstGeom>
          <a:noFill/>
          <a:ln w="19050">
            <a:solidFill>
              <a:schemeClr val="accent1"/>
            </a:solidFill>
            <a:prstDash val="dash"/>
          </a:ln>
        </p:spPr>
        <p:txBody>
          <a:bodyPr wrap="square" rtlCol="0">
            <a:spAutoFit/>
          </a:bodyPr>
          <a:lstStyle/>
          <a:p>
            <a:pPr algn="just">
              <a:spcBef>
                <a:spcPts val="600"/>
              </a:spcBef>
            </a:pPr>
            <a:r>
              <a:rPr lang="zh-CN" altLang="en-US" b="1" dirty="0">
                <a:latin typeface="Microsoft YaHei" panose="020B0503020204020204" pitchFamily="34" charset="-122"/>
                <a:ea typeface="Microsoft YaHei" panose="020B0503020204020204" pitchFamily="34" charset="-122"/>
              </a:rPr>
              <a:t>提升全球供应链效率</a:t>
            </a:r>
          </a:p>
          <a:p>
            <a:pPr algn="just">
              <a:spcBef>
                <a:spcPts val="600"/>
              </a:spcBef>
            </a:pPr>
            <a:r>
              <a:rPr lang="zh-CN" altLang="en-US" b="1" dirty="0">
                <a:latin typeface="Microsoft YaHei" panose="020B0503020204020204" pitchFamily="34" charset="-122"/>
                <a:ea typeface="Microsoft YaHei" panose="020B0503020204020204" pitchFamily="34" charset="-122"/>
              </a:rPr>
              <a:t>智能预测与优化运输</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通过预测市场需求、规划最优运输路线、优化仓储布局，显著降低物流成本、提高供应链透明度与效率。</a:t>
            </a:r>
          </a:p>
          <a:p>
            <a:pPr>
              <a:spcBef>
                <a:spcPts val="600"/>
              </a:spcBef>
            </a:pPr>
            <a:r>
              <a:rPr lang="zh-CN" altLang="en-US" b="1" dirty="0">
                <a:latin typeface="Microsoft YaHei" panose="020B0503020204020204" pitchFamily="34" charset="-122"/>
                <a:ea typeface="Microsoft YaHei" panose="020B0503020204020204" pitchFamily="34" charset="-122"/>
              </a:rPr>
              <a:t>典型案例</a:t>
            </a:r>
            <a:r>
              <a:rPr lang="zh-CN" altLang="en-US" dirty="0">
                <a:latin typeface="Microsoft YaHei" panose="020B0503020204020204" pitchFamily="34" charset="-122"/>
                <a:ea typeface="Microsoft YaHei" panose="020B0503020204020204" pitchFamily="34" charset="-122"/>
              </a:rPr>
              <a:t>：</a:t>
            </a:r>
          </a:p>
          <a:p>
            <a:pPr marL="0" lvl="1">
              <a:spcBef>
                <a:spcPts val="600"/>
              </a:spcBef>
            </a:pPr>
            <a:r>
              <a:rPr lang="zh-CN" altLang="en-US" i="1" dirty="0">
                <a:latin typeface="Microsoft YaHei" panose="020B0503020204020204" pitchFamily="34" charset="-122"/>
                <a:ea typeface="Microsoft YaHei" panose="020B0503020204020204" pitchFamily="34" charset="-122"/>
              </a:rPr>
              <a:t>马士基</a:t>
            </a:r>
            <a:r>
              <a:rPr lang="en-US" altLang="zh-CN" i="1" dirty="0">
                <a:latin typeface="Microsoft YaHei" panose="020B0503020204020204" pitchFamily="34" charset="-122"/>
                <a:ea typeface="Microsoft YaHei" panose="020B0503020204020204" pitchFamily="34" charset="-122"/>
              </a:rPr>
              <a:t>(Maersk)</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与 </a:t>
            </a:r>
            <a:r>
              <a:rPr lang="en-US" altLang="zh-CN" i="1" dirty="0">
                <a:latin typeface="Microsoft YaHei" panose="020B0503020204020204" pitchFamily="34" charset="-122"/>
                <a:ea typeface="Microsoft YaHei" panose="020B0503020204020204" pitchFamily="34" charset="-122"/>
              </a:rPr>
              <a:t>IBM</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开发的</a:t>
            </a:r>
            <a:r>
              <a:rPr lang="en-US" altLang="zh-CN" b="1" dirty="0">
                <a:latin typeface="Microsoft YaHei" panose="020B0503020204020204" pitchFamily="34" charset="-122"/>
                <a:ea typeface="Microsoft YaHei" panose="020B0503020204020204" pitchFamily="34" charset="-122"/>
              </a:rPr>
              <a:t>TradeLens</a:t>
            </a:r>
            <a:r>
              <a:rPr lang="zh-CN" altLang="en-US" b="1" dirty="0">
                <a:latin typeface="Microsoft YaHei" panose="020B0503020204020204" pitchFamily="34" charset="-122"/>
                <a:ea typeface="Microsoft YaHei" panose="020B0503020204020204" pitchFamily="34" charset="-122"/>
              </a:rPr>
              <a:t>区块链平台</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➤覆盖全球</a:t>
            </a:r>
            <a:r>
              <a:rPr lang="en-US" altLang="zh-CN" dirty="0">
                <a:latin typeface="Microsoft YaHei" panose="020B0503020204020204" pitchFamily="34" charset="-122"/>
                <a:ea typeface="Microsoft YaHei" panose="020B0503020204020204" pitchFamily="34" charset="-122"/>
              </a:rPr>
              <a:t>300+</a:t>
            </a:r>
            <a:r>
              <a:rPr lang="zh-CN" altLang="en-US" dirty="0">
                <a:latin typeface="Microsoft YaHei" panose="020B0503020204020204" pitchFamily="34" charset="-122"/>
                <a:ea typeface="Microsoft YaHei" panose="020B0503020204020204" pitchFamily="34" charset="-122"/>
              </a:rPr>
              <a:t>机构、</a:t>
            </a:r>
            <a:r>
              <a:rPr lang="en-US" altLang="zh-CN" dirty="0">
                <a:latin typeface="Microsoft YaHei" panose="020B0503020204020204" pitchFamily="34" charset="-122"/>
                <a:ea typeface="Microsoft YaHei" panose="020B0503020204020204" pitchFamily="34" charset="-122"/>
              </a:rPr>
              <a:t>600+</a:t>
            </a:r>
            <a:r>
              <a:rPr lang="zh-CN" altLang="en-US" dirty="0">
                <a:latin typeface="Microsoft YaHei" panose="020B0503020204020204" pitchFamily="34" charset="-122"/>
                <a:ea typeface="Microsoft YaHei" panose="020B0503020204020204" pitchFamily="34" charset="-122"/>
              </a:rPr>
              <a:t>港口</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 供应链运营效率显著提升</a:t>
            </a:r>
          </a:p>
          <a:p>
            <a:pPr marL="0" lvl="1">
              <a:spcBef>
                <a:spcPts val="600"/>
              </a:spcBef>
            </a:pPr>
            <a:r>
              <a:rPr lang="zh-CN" altLang="en-US" i="1" dirty="0">
                <a:latin typeface="Microsoft YaHei" panose="020B0503020204020204" pitchFamily="34" charset="-122"/>
                <a:ea typeface="Microsoft YaHei" panose="020B0503020204020204" pitchFamily="34" charset="-122"/>
              </a:rPr>
              <a:t>亚马逊</a:t>
            </a:r>
            <a:r>
              <a:rPr lang="en-US" altLang="zh-CN" i="1" dirty="0">
                <a:latin typeface="Microsoft YaHei" panose="020B0503020204020204" pitchFamily="34" charset="-122"/>
                <a:ea typeface="Microsoft YaHei" panose="020B0503020204020204" pitchFamily="34" charset="-122"/>
              </a:rPr>
              <a:t>(Amazon)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通过融合</a:t>
            </a:r>
            <a:r>
              <a:rPr lang="en-US" altLang="zh-CN" dirty="0">
                <a:latin typeface="Microsoft YaHei" panose="020B0503020204020204" pitchFamily="34" charset="-122"/>
                <a:ea typeface="Microsoft YaHei" panose="020B0503020204020204" pitchFamily="34" charset="-122"/>
              </a:rPr>
              <a:t>AGL</a:t>
            </a:r>
            <a:r>
              <a:rPr lang="zh-CN" altLang="en-US" dirty="0">
                <a:latin typeface="Microsoft YaHei" panose="020B0503020204020204" pitchFamily="34" charset="-122"/>
                <a:ea typeface="Microsoft YaHei" panose="020B0503020204020204" pitchFamily="34" charset="-122"/>
              </a:rPr>
              <a:t>与</a:t>
            </a:r>
            <a:r>
              <a:rPr lang="en-US" altLang="zh-CN" dirty="0">
                <a:latin typeface="Microsoft YaHei" panose="020B0503020204020204" pitchFamily="34" charset="-122"/>
                <a:ea typeface="Microsoft YaHei" panose="020B0503020204020204" pitchFamily="34" charset="-122"/>
              </a:rPr>
              <a:t>AWD</a:t>
            </a:r>
            <a:r>
              <a:rPr lang="zh-CN" altLang="en-US" dirty="0">
                <a:latin typeface="Microsoft YaHei" panose="020B0503020204020204" pitchFamily="34" charset="-122"/>
                <a:ea typeface="Microsoft YaHei" panose="020B0503020204020204" pitchFamily="34" charset="-122"/>
              </a:rPr>
              <a:t>网络</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 国际仓储与运输成本下降</a:t>
            </a:r>
            <a:r>
              <a:rPr lang="en-US" altLang="zh-CN" dirty="0">
                <a:latin typeface="Microsoft YaHei" panose="020B0503020204020204" pitchFamily="34" charset="-122"/>
                <a:ea typeface="Microsoft YaHei" panose="020B0503020204020204" pitchFamily="34" charset="-122"/>
              </a:rPr>
              <a:t>15%–25%</a:t>
            </a:r>
          </a:p>
        </p:txBody>
      </p:sp>
      <p:sp>
        <p:nvSpPr>
          <p:cNvPr id="3" name="文本框 2">
            <a:extLst>
              <a:ext uri="{FF2B5EF4-FFF2-40B4-BE49-F238E27FC236}">
                <a16:creationId xmlns:a16="http://schemas.microsoft.com/office/drawing/2014/main" id="{577C8CAD-CFCD-F9D0-418F-C83492685373}"/>
              </a:ext>
            </a:extLst>
          </p:cNvPr>
          <p:cNvSpPr txBox="1"/>
          <p:nvPr/>
        </p:nvSpPr>
        <p:spPr>
          <a:xfrm>
            <a:off x="4320204" y="1853582"/>
            <a:ext cx="3794139" cy="3724096"/>
          </a:xfrm>
          <a:prstGeom prst="rect">
            <a:avLst/>
          </a:prstGeom>
          <a:noFill/>
          <a:ln w="19050">
            <a:solidFill>
              <a:schemeClr val="accent1"/>
            </a:solidFill>
            <a:prstDash val="dash"/>
          </a:ln>
        </p:spPr>
        <p:txBody>
          <a:bodyPr wrap="square" rtlCol="0">
            <a:spAutoFit/>
          </a:bodyPr>
          <a:lstStyle/>
          <a:p>
            <a:pPr algn="just">
              <a:spcBef>
                <a:spcPts val="600"/>
              </a:spcBef>
            </a:pPr>
            <a:r>
              <a:rPr lang="zh-CN" altLang="en-US" b="1" dirty="0">
                <a:latin typeface="Microsoft YaHei" panose="020B0503020204020204" pitchFamily="34" charset="-122"/>
                <a:ea typeface="Microsoft YaHei" panose="020B0503020204020204" pitchFamily="34" charset="-122"/>
              </a:rPr>
              <a:t>促进贸易便利化与智能通关</a:t>
            </a:r>
          </a:p>
          <a:p>
            <a:pPr algn="just">
              <a:spcBef>
                <a:spcPts val="600"/>
              </a:spcBef>
            </a:pPr>
            <a:r>
              <a:rPr lang="en-US" altLang="zh-CN" b="1" dirty="0">
                <a:latin typeface="Microsoft YaHei" panose="020B0503020204020204" pitchFamily="34" charset="-122"/>
                <a:ea typeface="Microsoft YaHei" panose="020B0503020204020204" pitchFamily="34" charset="-122"/>
              </a:rPr>
              <a:t>AI</a:t>
            </a:r>
            <a:r>
              <a:rPr lang="zh-CN" altLang="en-US" b="1" dirty="0">
                <a:latin typeface="Microsoft YaHei" panose="020B0503020204020204" pitchFamily="34" charset="-122"/>
                <a:ea typeface="Microsoft YaHei" panose="020B0503020204020204" pitchFamily="34" charset="-122"/>
              </a:rPr>
              <a:t>赋能海关与边境管理</a:t>
            </a:r>
            <a:r>
              <a:rPr lang="zh-CN" altLang="en-US" dirty="0">
                <a:latin typeface="Microsoft YaHei" panose="020B0503020204020204" pitchFamily="34" charset="-122"/>
                <a:ea typeface="Microsoft YaHei" panose="020B0503020204020204" pitchFamily="34" charset="-122"/>
              </a:rPr>
              <a:t>：</a:t>
            </a:r>
          </a:p>
          <a:p>
            <a:pPr marL="0" lvl="1">
              <a:spcBef>
                <a:spcPts val="600"/>
              </a:spcBef>
            </a:pPr>
            <a:r>
              <a:rPr lang="zh-CN" altLang="en-US" i="1" dirty="0">
                <a:latin typeface="Microsoft YaHei" panose="020B0503020204020204" pitchFamily="34" charset="-122"/>
                <a:ea typeface="Microsoft YaHei" panose="020B0503020204020204" pitchFamily="34" charset="-122"/>
              </a:rPr>
              <a:t>世界海关组织</a:t>
            </a:r>
            <a:r>
              <a:rPr lang="en-US" altLang="zh-CN" i="1" dirty="0">
                <a:latin typeface="Microsoft YaHei" panose="020B0503020204020204" pitchFamily="34" charset="-122"/>
                <a:ea typeface="Microsoft YaHei" panose="020B0503020204020204" pitchFamily="34" charset="-122"/>
              </a:rPr>
              <a:t>(WCO)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的全球智能海关系统</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 自动识别高风险货物，加速低风险通关</a:t>
            </a:r>
          </a:p>
          <a:p>
            <a:pPr marL="0" lvl="1">
              <a:spcBef>
                <a:spcPts val="600"/>
              </a:spcBef>
            </a:pPr>
            <a:r>
              <a:rPr lang="zh-CN" altLang="en-US" i="1" dirty="0">
                <a:latin typeface="Microsoft YaHei" panose="020B0503020204020204" pitchFamily="34" charset="-122"/>
                <a:ea typeface="Microsoft YaHei" panose="020B0503020204020204" pitchFamily="34" charset="-122"/>
              </a:rPr>
              <a:t>新加坡</a:t>
            </a:r>
            <a:r>
              <a:rPr lang="en-US" altLang="zh-CN" i="1" dirty="0">
                <a:latin typeface="Microsoft YaHei" panose="020B0503020204020204" pitchFamily="34" charset="-122"/>
                <a:ea typeface="Microsoft YaHei" panose="020B0503020204020204" pitchFamily="34" charset="-122"/>
              </a:rPr>
              <a:t>–</a:t>
            </a:r>
            <a:r>
              <a:rPr lang="zh-CN" altLang="en-US" i="1" dirty="0">
                <a:latin typeface="Microsoft YaHei" panose="020B0503020204020204" pitchFamily="34" charset="-122"/>
                <a:ea typeface="Microsoft YaHei" panose="020B0503020204020204" pitchFamily="34" charset="-122"/>
              </a:rPr>
              <a:t>中国“单一窗口”系统</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 货物申报时间由</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天缩短至</a:t>
            </a:r>
            <a:r>
              <a:rPr lang="en-US" altLang="zh-CN" dirty="0">
                <a:latin typeface="Microsoft YaHei" panose="020B0503020204020204" pitchFamily="34" charset="-122"/>
                <a:ea typeface="Microsoft YaHei" panose="020B0503020204020204" pitchFamily="34" charset="-122"/>
              </a:rPr>
              <a:t>0.5</a:t>
            </a:r>
            <a:r>
              <a:rPr lang="zh-CN" altLang="en-US" dirty="0">
                <a:latin typeface="Microsoft YaHei" panose="020B0503020204020204" pitchFamily="34" charset="-122"/>
                <a:ea typeface="Microsoft YaHei" panose="020B0503020204020204" pitchFamily="34" charset="-122"/>
              </a:rPr>
              <a:t>小时</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 船舶申报时间由</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天缩短至</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小时</a:t>
            </a:r>
          </a:p>
          <a:p>
            <a:pPr marL="0" lvl="1">
              <a:spcBef>
                <a:spcPts val="600"/>
              </a:spcBef>
            </a:pPr>
            <a:r>
              <a:rPr lang="zh-CN" altLang="en-US" dirty="0">
                <a:latin typeface="Microsoft YaHei" panose="020B0503020204020204" pitchFamily="34" charset="-122"/>
                <a:ea typeface="Microsoft YaHei" panose="020B0503020204020204" pitchFamily="34" charset="-122"/>
              </a:rPr>
              <a:t>已在多个“一带一路”国家推广，显著促进区域贸易自由化</a:t>
            </a:r>
          </a:p>
        </p:txBody>
      </p:sp>
      <p:sp>
        <p:nvSpPr>
          <p:cNvPr id="5" name="文本框 4">
            <a:extLst>
              <a:ext uri="{FF2B5EF4-FFF2-40B4-BE49-F238E27FC236}">
                <a16:creationId xmlns:a16="http://schemas.microsoft.com/office/drawing/2014/main" id="{DBE70E2F-B0C7-BE18-9CFA-B7C0D694B25C}"/>
              </a:ext>
            </a:extLst>
          </p:cNvPr>
          <p:cNvSpPr txBox="1"/>
          <p:nvPr/>
        </p:nvSpPr>
        <p:spPr>
          <a:xfrm>
            <a:off x="8246407" y="1853582"/>
            <a:ext cx="3794139" cy="3447098"/>
          </a:xfrm>
          <a:prstGeom prst="rect">
            <a:avLst/>
          </a:prstGeom>
          <a:noFill/>
          <a:ln w="19050">
            <a:solidFill>
              <a:schemeClr val="accent1"/>
            </a:solidFill>
            <a:prstDash val="dash"/>
          </a:ln>
        </p:spPr>
        <p:txBody>
          <a:bodyPr wrap="square" rtlCol="0">
            <a:spAutoFit/>
          </a:bodyPr>
          <a:lstStyle/>
          <a:p>
            <a:pPr algn="just">
              <a:spcBef>
                <a:spcPts val="600"/>
              </a:spcBef>
            </a:pPr>
            <a:r>
              <a:rPr lang="zh-CN" altLang="en-US" b="1" dirty="0">
                <a:latin typeface="Microsoft YaHei" panose="020B0503020204020204" pitchFamily="34" charset="-122"/>
                <a:ea typeface="Microsoft YaHei" panose="020B0503020204020204" pitchFamily="34" charset="-122"/>
              </a:rPr>
              <a:t>强化贸易风险监测与政策预警</a:t>
            </a:r>
          </a:p>
          <a:p>
            <a:pPr>
              <a:spcBef>
                <a:spcPts val="600"/>
              </a:spcBef>
            </a:pP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可识别国际贸易中的</a:t>
            </a:r>
            <a:r>
              <a:rPr lang="zh-CN" altLang="en-US" b="1" dirty="0">
                <a:latin typeface="Microsoft YaHei" panose="020B0503020204020204" pitchFamily="34" charset="-122"/>
                <a:ea typeface="Microsoft YaHei" panose="020B0503020204020204" pitchFamily="34" charset="-122"/>
              </a:rPr>
              <a:t>异常模式与潜在风险</a:t>
            </a:r>
            <a:r>
              <a:rPr lang="zh-CN" altLang="en-US" dirty="0">
                <a:latin typeface="Microsoft YaHei" panose="020B0503020204020204" pitchFamily="34" charset="-122"/>
                <a:ea typeface="Microsoft YaHei" panose="020B0503020204020204" pitchFamily="34" charset="-122"/>
              </a:rPr>
              <a:t>，支撑各国制定动态应对措施。</a:t>
            </a:r>
          </a:p>
          <a:p>
            <a:pPr>
              <a:spcBef>
                <a:spcPts val="600"/>
              </a:spcBef>
            </a:pPr>
            <a:r>
              <a:rPr lang="zh-CN" altLang="en-US" b="1" dirty="0">
                <a:latin typeface="Microsoft YaHei" panose="020B0503020204020204" pitchFamily="34" charset="-122"/>
                <a:ea typeface="Microsoft YaHei" panose="020B0503020204020204" pitchFamily="34" charset="-122"/>
              </a:rPr>
              <a:t>国际应用案例</a:t>
            </a:r>
            <a:r>
              <a:rPr lang="zh-CN" altLang="en-US" dirty="0">
                <a:latin typeface="Microsoft YaHei" panose="020B0503020204020204" pitchFamily="34" charset="-122"/>
                <a:ea typeface="Microsoft YaHei" panose="020B0503020204020204" pitchFamily="34" charset="-122"/>
              </a:rPr>
              <a:t>：</a:t>
            </a:r>
          </a:p>
          <a:p>
            <a:pPr marL="457200" lvl="2">
              <a:spcBef>
                <a:spcPts val="600"/>
              </a:spcBef>
            </a:pPr>
            <a:r>
              <a:rPr lang="zh-CN" altLang="en-US" dirty="0">
                <a:latin typeface="Microsoft YaHei" panose="020B0503020204020204" pitchFamily="34" charset="-122"/>
                <a:ea typeface="Microsoft YaHei" panose="020B0503020204020204" pitchFamily="34" charset="-122"/>
              </a:rPr>
              <a:t>欧盟</a:t>
            </a: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贸易风险分析系统</a:t>
            </a:r>
          </a:p>
          <a:p>
            <a:pPr marL="457200" lvl="2">
              <a:spcBef>
                <a:spcPts val="600"/>
              </a:spcBef>
            </a:pPr>
            <a:r>
              <a:rPr lang="en-US" altLang="zh-CN" dirty="0">
                <a:latin typeface="Microsoft YaHei" panose="020B0503020204020204" pitchFamily="34" charset="-122"/>
                <a:ea typeface="Microsoft YaHei" panose="020B0503020204020204" pitchFamily="34" charset="-122"/>
              </a:rPr>
              <a:t>IMF</a:t>
            </a:r>
            <a:r>
              <a:rPr lang="zh-CN" altLang="en-US" dirty="0">
                <a:latin typeface="Microsoft YaHei" panose="020B0503020204020204" pitchFamily="34" charset="-122"/>
                <a:ea typeface="Microsoft YaHei" panose="020B0503020204020204" pitchFamily="34" charset="-122"/>
              </a:rPr>
              <a:t>人工智能经济预警系统</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 预测全球贸易波动与金融风险</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 辅助各国及时调整政策、防止贸易冲突升级</a:t>
            </a:r>
          </a:p>
        </p:txBody>
      </p:sp>
    </p:spTree>
    <p:custDataLst>
      <p:tags r:id="rId1"/>
    </p:custDataLst>
    <p:extLst>
      <p:ext uri="{BB962C8B-B14F-4D97-AF65-F5344CB8AC3E}">
        <p14:creationId xmlns:p14="http://schemas.microsoft.com/office/powerpoint/2010/main" val="12842491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人工智能与国际合作</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96911" y="993862"/>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en-US" sz="2000" b="1" dirty="0">
                <a:latin typeface="Microsoft YaHei" panose="020B0503020204020204" pitchFamily="34" charset="-122"/>
                <a:ea typeface="Microsoft YaHei" panose="020B0503020204020204" pitchFamily="34" charset="-122"/>
              </a:rPr>
              <a:t>（二）</a:t>
            </a:r>
            <a:r>
              <a:rPr lang="en-US" altLang="zh-CN" sz="2000" b="1" dirty="0">
                <a:latin typeface="Microsoft YaHei" panose="020B0503020204020204" pitchFamily="34" charset="-122"/>
                <a:ea typeface="Microsoft YaHei" panose="020B0503020204020204" pitchFamily="34" charset="-122"/>
              </a:rPr>
              <a:t>AI</a:t>
            </a:r>
            <a:r>
              <a:rPr lang="zh-CN" altLang="en-US" sz="2000" b="1" dirty="0">
                <a:latin typeface="Microsoft YaHei" panose="020B0503020204020204" pitchFamily="34" charset="-122"/>
                <a:ea typeface="Microsoft YaHei" panose="020B0503020204020204" pitchFamily="34" charset="-122"/>
              </a:rPr>
              <a:t>推动技术共享与标准制定</a:t>
            </a:r>
            <a:endParaRPr lang="zh-CN" altLang="zh-CN"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5A209567-6254-2DE7-8025-BB011B9EF48C}"/>
              </a:ext>
            </a:extLst>
          </p:cNvPr>
          <p:cNvSpPr txBox="1"/>
          <p:nvPr/>
        </p:nvSpPr>
        <p:spPr>
          <a:xfrm>
            <a:off x="696911" y="1443841"/>
            <a:ext cx="5515713" cy="4355038"/>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强化国际人工智能技术合作</a:t>
            </a:r>
          </a:p>
          <a:p>
            <a:pPr>
              <a:spcBef>
                <a:spcPts val="600"/>
              </a:spcBef>
              <a:buFont typeface="Arial" panose="020B0604020202020204" pitchFamily="34" charset="0"/>
              <a:buChar char="•"/>
            </a:pPr>
            <a:r>
              <a:rPr lang="zh-CN" altLang="en-US" b="1" dirty="0"/>
              <a:t>全球协同创新是</a:t>
            </a:r>
            <a:r>
              <a:rPr lang="en-US" altLang="zh-CN" b="1" dirty="0"/>
              <a:t>AI</a:t>
            </a:r>
            <a:r>
              <a:rPr lang="zh-CN" altLang="en-US" b="1" dirty="0"/>
              <a:t>可持续发展的关键。</a:t>
            </a:r>
            <a:endParaRPr lang="zh-CN" altLang="en-US" dirty="0"/>
          </a:p>
          <a:p>
            <a:pPr>
              <a:spcBef>
                <a:spcPts val="600"/>
              </a:spcBef>
              <a:buFont typeface="Arial" panose="020B0604020202020204" pitchFamily="34" charset="0"/>
              <a:buChar char="•"/>
            </a:pPr>
            <a:r>
              <a:rPr lang="zh-CN" altLang="en-US" dirty="0"/>
              <a:t>各国应开放科研平台、共享算法与数据，形成全球</a:t>
            </a:r>
            <a:r>
              <a:rPr lang="en-US" altLang="zh-CN" dirty="0"/>
              <a:t>AI</a:t>
            </a:r>
            <a:r>
              <a:rPr lang="zh-CN" altLang="en-US" dirty="0"/>
              <a:t>创新网络。</a:t>
            </a:r>
          </a:p>
          <a:p>
            <a:pPr>
              <a:spcBef>
                <a:spcPts val="600"/>
              </a:spcBef>
              <a:buFont typeface="Arial" panose="020B0604020202020204" pitchFamily="34" charset="0"/>
              <a:buChar char="•"/>
            </a:pPr>
            <a:r>
              <a:rPr lang="zh-CN" altLang="en-US" b="1" dirty="0"/>
              <a:t>典型案例：</a:t>
            </a:r>
            <a:endParaRPr lang="zh-CN" altLang="en-US" dirty="0"/>
          </a:p>
          <a:p>
            <a:pPr marL="742950" lvl="1" indent="-285750">
              <a:spcBef>
                <a:spcPts val="600"/>
              </a:spcBef>
              <a:buFont typeface="Arial" panose="020B0604020202020204" pitchFamily="34" charset="0"/>
              <a:buChar char="•"/>
            </a:pPr>
            <a:r>
              <a:rPr lang="zh-CN" altLang="en-US" i="1" dirty="0"/>
              <a:t>欧盟“地平线欧洲”计划</a:t>
            </a:r>
            <a:br>
              <a:rPr lang="zh-CN" altLang="en-US" dirty="0"/>
            </a:br>
            <a:r>
              <a:rPr lang="zh-CN" altLang="en-US" dirty="0"/>
              <a:t>➤ 投入超 </a:t>
            </a:r>
            <a:r>
              <a:rPr lang="en-US" altLang="zh-CN" b="1" dirty="0"/>
              <a:t>200</a:t>
            </a:r>
            <a:r>
              <a:rPr lang="zh-CN" altLang="en-US" b="1" dirty="0"/>
              <a:t>亿欧元</a:t>
            </a:r>
            <a:r>
              <a:rPr lang="zh-CN" altLang="en-US" dirty="0"/>
              <a:t> 用于人工智能研发</a:t>
            </a:r>
            <a:br>
              <a:rPr lang="zh-CN" altLang="en-US" dirty="0"/>
            </a:br>
            <a:r>
              <a:rPr lang="zh-CN" altLang="en-US" dirty="0"/>
              <a:t>➤ 向非欧盟国家开放合作项目</a:t>
            </a:r>
          </a:p>
          <a:p>
            <a:pPr marL="742950" lvl="1" indent="-285750">
              <a:spcBef>
                <a:spcPts val="600"/>
              </a:spcBef>
              <a:buFont typeface="Arial" panose="020B0604020202020204" pitchFamily="34" charset="0"/>
              <a:buChar char="•"/>
            </a:pPr>
            <a:r>
              <a:rPr lang="zh-CN" altLang="en-US" i="1" dirty="0"/>
              <a:t>中美科技合作协定</a:t>
            </a:r>
            <a:r>
              <a:rPr lang="zh-CN" altLang="en-US" dirty="0"/>
              <a:t> 框架下</a:t>
            </a:r>
            <a:br>
              <a:rPr lang="zh-CN" altLang="en-US" dirty="0"/>
            </a:br>
            <a:r>
              <a:rPr lang="zh-CN" altLang="en-US" dirty="0"/>
              <a:t>➤ 在</a:t>
            </a:r>
            <a:r>
              <a:rPr lang="en-US" altLang="zh-CN" dirty="0"/>
              <a:t>AI</a:t>
            </a:r>
            <a:r>
              <a:rPr lang="zh-CN" altLang="en-US" dirty="0"/>
              <a:t>医疗、气候建模等基础研究中保持交流</a:t>
            </a:r>
            <a:br>
              <a:rPr lang="zh-CN" altLang="en-US" dirty="0"/>
            </a:br>
            <a:r>
              <a:rPr lang="zh-CN" altLang="en-US" dirty="0"/>
              <a:t>➤ </a:t>
            </a:r>
            <a:r>
              <a:rPr lang="zh-CN" altLang="en-US" i="1" dirty="0"/>
              <a:t>中美大亚湾中微子实验</a:t>
            </a:r>
            <a:r>
              <a:rPr lang="zh-CN" altLang="en-US" dirty="0"/>
              <a:t> 入选</a:t>
            </a:r>
            <a:r>
              <a:rPr lang="en-US" altLang="zh-CN" dirty="0"/>
              <a:t>《</a:t>
            </a:r>
            <a:r>
              <a:rPr lang="zh-CN" altLang="en-US" dirty="0"/>
              <a:t>科学</a:t>
            </a:r>
            <a:r>
              <a:rPr lang="en-US" altLang="zh-CN" dirty="0"/>
              <a:t>》</a:t>
            </a:r>
            <a:r>
              <a:rPr lang="zh-CN" altLang="en-US" dirty="0"/>
              <a:t>杂志“</a:t>
            </a:r>
            <a:r>
              <a:rPr lang="en-US" altLang="zh-CN" dirty="0"/>
              <a:t>2012</a:t>
            </a:r>
            <a:r>
              <a:rPr lang="zh-CN" altLang="en-US" dirty="0"/>
              <a:t>年度十大科学突破”</a:t>
            </a:r>
            <a:br>
              <a:rPr lang="zh-CN" altLang="en-US" dirty="0"/>
            </a:br>
            <a:r>
              <a:rPr lang="zh-CN" altLang="en-US" b="1" dirty="0"/>
              <a:t>科研共享促进</a:t>
            </a:r>
            <a:r>
              <a:rPr lang="en-US" altLang="zh-CN" b="1" dirty="0"/>
              <a:t>AI</a:t>
            </a:r>
            <a:r>
              <a:rPr lang="zh-CN" altLang="en-US" b="1" dirty="0"/>
              <a:t>技术创新与成果转化。</a:t>
            </a:r>
            <a:endParaRPr lang="zh-CN" altLang="en-US" dirty="0"/>
          </a:p>
        </p:txBody>
      </p:sp>
      <p:sp>
        <p:nvSpPr>
          <p:cNvPr id="3" name="文本框 2">
            <a:extLst>
              <a:ext uri="{FF2B5EF4-FFF2-40B4-BE49-F238E27FC236}">
                <a16:creationId xmlns:a16="http://schemas.microsoft.com/office/drawing/2014/main" id="{BA202196-E672-FAD8-3155-F862C57AF560}"/>
              </a:ext>
            </a:extLst>
          </p:cNvPr>
          <p:cNvSpPr txBox="1"/>
          <p:nvPr/>
        </p:nvSpPr>
        <p:spPr>
          <a:xfrm>
            <a:off x="6368728" y="1454679"/>
            <a:ext cx="5515713" cy="3724096"/>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加快人工智能国际标准化进程</a:t>
            </a:r>
          </a:p>
          <a:p>
            <a:pPr>
              <a:spcBef>
                <a:spcPts val="600"/>
              </a:spcBef>
              <a:buFont typeface="Arial" panose="020B0604020202020204" pitchFamily="34" charset="0"/>
              <a:buChar char="•"/>
            </a:pPr>
            <a:r>
              <a:rPr lang="zh-CN" altLang="en-US" b="1" dirty="0"/>
              <a:t>统一标准减少技术壁垒、促进全球互通。</a:t>
            </a:r>
            <a:endParaRPr lang="zh-CN" altLang="en-US" dirty="0"/>
          </a:p>
          <a:p>
            <a:pPr>
              <a:spcBef>
                <a:spcPts val="600"/>
              </a:spcBef>
              <a:buFont typeface="Arial" panose="020B0604020202020204" pitchFamily="34" charset="0"/>
              <a:buChar char="•"/>
            </a:pPr>
            <a:r>
              <a:rPr lang="zh-CN" altLang="en-US" dirty="0"/>
              <a:t>各国需在基础研究、算法安全、数据格式与伦理标准等方面形成共识。</a:t>
            </a:r>
          </a:p>
          <a:p>
            <a:pPr>
              <a:spcBef>
                <a:spcPts val="600"/>
              </a:spcBef>
              <a:buFont typeface="Arial" panose="020B0604020202020204" pitchFamily="34" charset="0"/>
              <a:buChar char="•"/>
            </a:pPr>
            <a:r>
              <a:rPr lang="zh-CN" altLang="en-US" b="1" dirty="0"/>
              <a:t>最新进展：</a:t>
            </a:r>
            <a:endParaRPr lang="zh-CN" altLang="en-US" dirty="0"/>
          </a:p>
          <a:p>
            <a:pPr marL="742950" lvl="1" indent="-285750">
              <a:spcBef>
                <a:spcPts val="600"/>
              </a:spcBef>
              <a:buFont typeface="Arial" panose="020B0604020202020204" pitchFamily="34" charset="0"/>
              <a:buChar char="•"/>
            </a:pPr>
            <a:r>
              <a:rPr lang="zh-CN" altLang="en-US" i="1" dirty="0"/>
              <a:t>国际标准化组织</a:t>
            </a:r>
            <a:r>
              <a:rPr lang="en-US" altLang="zh-CN" i="1" dirty="0"/>
              <a:t>(ISO)</a:t>
            </a:r>
            <a:r>
              <a:rPr lang="en-US" altLang="zh-CN" dirty="0"/>
              <a:t> </a:t>
            </a:r>
            <a:r>
              <a:rPr lang="zh-CN" altLang="en-US" dirty="0"/>
              <a:t>与 </a:t>
            </a:r>
            <a:r>
              <a:rPr lang="zh-CN" altLang="en-US" i="1" dirty="0"/>
              <a:t>国际电工委员会</a:t>
            </a:r>
            <a:r>
              <a:rPr lang="en-US" altLang="zh-CN" i="1" dirty="0"/>
              <a:t>(IEC)</a:t>
            </a:r>
            <a:br>
              <a:rPr lang="en-US" altLang="zh-CN" dirty="0"/>
            </a:br>
            <a:r>
              <a:rPr lang="en-US" altLang="zh-CN" dirty="0"/>
              <a:t>➤ </a:t>
            </a:r>
            <a:r>
              <a:rPr lang="zh-CN" altLang="en-US" dirty="0"/>
              <a:t>于</a:t>
            </a:r>
            <a:r>
              <a:rPr lang="en-US" altLang="zh-CN" dirty="0"/>
              <a:t>2023</a:t>
            </a:r>
            <a:r>
              <a:rPr lang="zh-CN" altLang="en-US" dirty="0"/>
              <a:t>年</a:t>
            </a:r>
            <a:r>
              <a:rPr lang="en-US" altLang="zh-CN" dirty="0"/>
              <a:t>10</a:t>
            </a:r>
            <a:r>
              <a:rPr lang="zh-CN" altLang="en-US" dirty="0"/>
              <a:t>月联合成立</a:t>
            </a:r>
            <a:r>
              <a:rPr lang="zh-CN" altLang="en-US" b="1" dirty="0"/>
              <a:t>人工智能标准技术委员会</a:t>
            </a:r>
            <a:r>
              <a:rPr lang="en-US" altLang="zh-CN" b="1" dirty="0"/>
              <a:t>(JTC)</a:t>
            </a:r>
            <a:br>
              <a:rPr lang="en-US" altLang="zh-CN" dirty="0"/>
            </a:br>
            <a:r>
              <a:rPr lang="en-US" altLang="zh-CN" dirty="0"/>
              <a:t>➤ </a:t>
            </a:r>
            <a:r>
              <a:rPr lang="en-US" altLang="zh-CN" b="1" dirty="0"/>
              <a:t>42</a:t>
            </a:r>
            <a:r>
              <a:rPr lang="zh-CN" altLang="en-US" b="1" dirty="0"/>
              <a:t>个国家</a:t>
            </a:r>
            <a:r>
              <a:rPr lang="zh-CN" altLang="en-US" dirty="0"/>
              <a:t>参与标准制定</a:t>
            </a:r>
            <a:br>
              <a:rPr lang="zh-CN" altLang="en-US" dirty="0"/>
            </a:br>
            <a:r>
              <a:rPr lang="zh-CN" altLang="en-US" dirty="0"/>
              <a:t>➤ 首批</a:t>
            </a:r>
            <a:r>
              <a:rPr lang="en-US" altLang="zh-CN" dirty="0"/>
              <a:t>AI</a:t>
            </a:r>
            <a:r>
              <a:rPr lang="zh-CN" altLang="en-US" dirty="0"/>
              <a:t>数据格式、系统安全、伦理标准已正式发布</a:t>
            </a:r>
            <a:br>
              <a:rPr lang="zh-CN" altLang="en-US" dirty="0"/>
            </a:br>
            <a:r>
              <a:rPr lang="zh-CN" altLang="en-US" b="1" dirty="0"/>
              <a:t>标准化推动</a:t>
            </a:r>
            <a:r>
              <a:rPr lang="en-US" altLang="zh-CN" b="1" dirty="0"/>
              <a:t>AI</a:t>
            </a:r>
            <a:r>
              <a:rPr lang="zh-CN" altLang="en-US" b="1" dirty="0"/>
              <a:t>系统互操作性与全球应用流通。</a:t>
            </a:r>
            <a:endParaRPr lang="zh-CN" altLang="en-US" dirty="0"/>
          </a:p>
        </p:txBody>
      </p:sp>
      <p:sp>
        <p:nvSpPr>
          <p:cNvPr id="5" name="Rectangle 3">
            <a:extLst>
              <a:ext uri="{FF2B5EF4-FFF2-40B4-BE49-F238E27FC236}">
                <a16:creationId xmlns:a16="http://schemas.microsoft.com/office/drawing/2014/main" id="{816F89A2-DFBE-98C2-B260-0074DEDC0E28}"/>
              </a:ext>
            </a:extLst>
          </p:cNvPr>
          <p:cNvSpPr>
            <a:spLocks noChangeArrowheads="1"/>
          </p:cNvSpPr>
          <p:nvPr/>
        </p:nvSpPr>
        <p:spPr bwMode="auto">
          <a:xfrm>
            <a:off x="696911" y="5859586"/>
            <a:ext cx="108745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dirty="0"/>
              <a:t>人工智能技术合作与标准制定，不仅能提升全球技术创新效率，还可为国际治理体系提供稳定框架，</a:t>
            </a:r>
            <a:r>
              <a:rPr lang="zh-CN" altLang="en-US" b="1" dirty="0"/>
              <a:t>助力</a:t>
            </a:r>
            <a:r>
              <a:rPr lang="en-US" altLang="zh-CN" b="1" dirty="0"/>
              <a:t>AI</a:t>
            </a:r>
            <a:r>
              <a:rPr lang="zh-CN" altLang="en-US" b="1" dirty="0"/>
              <a:t>产业健康、透明与可持续发展。</a:t>
            </a:r>
            <a:endParaRPr lang="zh-CN" altLang="zh-CN" sz="1600" dirty="0">
              <a:latin typeface="Arial" panose="020B0604020202020204" pitchFamily="34" charset="0"/>
            </a:endParaRPr>
          </a:p>
        </p:txBody>
      </p:sp>
    </p:spTree>
    <p:custDataLst>
      <p:tags r:id="rId1"/>
    </p:custDataLst>
    <p:extLst>
      <p:ext uri="{BB962C8B-B14F-4D97-AF65-F5344CB8AC3E}">
        <p14:creationId xmlns:p14="http://schemas.microsoft.com/office/powerpoint/2010/main" val="341681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人工智能与国际合作</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58736" y="933431"/>
            <a:ext cx="1087452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en-US" sz="2000" b="1" dirty="0">
                <a:latin typeface="+mn-ea"/>
              </a:rPr>
              <a:t>三、</a:t>
            </a:r>
            <a:r>
              <a:rPr lang="zh-CN" altLang="zh-CN" sz="2000" b="1" dirty="0">
                <a:effectLst/>
                <a:latin typeface="+mn-ea"/>
                <a:cs typeface="Times New Roman" panose="02020603050405020304" pitchFamily="18" charset="0"/>
              </a:rPr>
              <a:t>人工智能推动文化与教育的全球化</a:t>
            </a:r>
            <a:endParaRPr lang="en-US" altLang="zh-CN" sz="2000" b="1" dirty="0">
              <a:effectLst/>
              <a:latin typeface="+mn-ea"/>
              <a:cs typeface="Times New Roman" panose="02020603050405020304" pitchFamily="18" charset="0"/>
            </a:endParaRPr>
          </a:p>
          <a:p>
            <a:pPr lvl="0" algn="just" eaLnBrk="0" fontAlgn="base" hangingPunct="0">
              <a:spcBef>
                <a:spcPct val="0"/>
              </a:spcBef>
              <a:spcAft>
                <a:spcPct val="0"/>
              </a:spcAft>
            </a:pPr>
            <a:r>
              <a:rPr lang="zh-CN" altLang="zh-CN" sz="2000" b="1" dirty="0">
                <a:effectLst/>
                <a:latin typeface="+mn-ea"/>
              </a:rPr>
              <a:t> </a:t>
            </a:r>
            <a:r>
              <a:rPr lang="zh-CN" altLang="en-US" sz="2000" b="1" dirty="0">
                <a:effectLst/>
                <a:latin typeface="+mn-ea"/>
              </a:rPr>
              <a:t>（一）</a:t>
            </a:r>
            <a:r>
              <a:rPr lang="zh-CN" altLang="zh-CN" sz="2000" b="1" dirty="0">
                <a:effectLst/>
                <a:latin typeface="+mn-ea"/>
                <a:cs typeface="Times New Roman" panose="02020603050405020304" pitchFamily="18" charset="0"/>
              </a:rPr>
              <a:t>促进语言翻译与多边文化交流</a:t>
            </a:r>
            <a:r>
              <a:rPr lang="zh-CN" altLang="zh-CN" sz="2000" b="1" dirty="0">
                <a:effectLst/>
                <a:latin typeface="+mn-ea"/>
              </a:rPr>
              <a:t> </a:t>
            </a:r>
            <a:endParaRPr lang="zh-CN" altLang="zh-CN" sz="2000" b="1" dirty="0">
              <a:latin typeface="+mn-ea"/>
            </a:endParaRPr>
          </a:p>
        </p:txBody>
      </p:sp>
      <p:sp>
        <p:nvSpPr>
          <p:cNvPr id="5" name="文本框 4">
            <a:extLst>
              <a:ext uri="{FF2B5EF4-FFF2-40B4-BE49-F238E27FC236}">
                <a16:creationId xmlns:a16="http://schemas.microsoft.com/office/drawing/2014/main" id="{D8C1F3A2-C069-1324-859B-EE32CB0DA696}"/>
              </a:ext>
            </a:extLst>
          </p:cNvPr>
          <p:cNvSpPr txBox="1"/>
          <p:nvPr/>
        </p:nvSpPr>
        <p:spPr>
          <a:xfrm>
            <a:off x="696911" y="1720975"/>
            <a:ext cx="5515713" cy="3801041"/>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人工智能打破语言壁垒</a:t>
            </a:r>
          </a:p>
          <a:p>
            <a:pPr>
              <a:spcBef>
                <a:spcPts val="600"/>
              </a:spcBef>
              <a:buFont typeface="Arial" panose="020B0604020202020204" pitchFamily="34" charset="0"/>
              <a:buChar char="•"/>
            </a:pPr>
            <a:r>
              <a:rPr lang="zh-CN" altLang="en-US" b="1" dirty="0"/>
              <a:t>自然语言处理（</a:t>
            </a:r>
            <a:r>
              <a:rPr lang="en-US" altLang="zh-CN" b="1" dirty="0"/>
              <a:t>NLP</a:t>
            </a:r>
            <a:r>
              <a:rPr lang="zh-CN" altLang="en-US" b="1" dirty="0"/>
              <a:t>）技术</a:t>
            </a:r>
            <a:r>
              <a:rPr lang="zh-CN" altLang="en-US" dirty="0"/>
              <a:t>实现了跨语言实时交流。</a:t>
            </a:r>
          </a:p>
          <a:p>
            <a:pPr>
              <a:spcBef>
                <a:spcPts val="600"/>
              </a:spcBef>
              <a:buFont typeface="Arial" panose="020B0604020202020204" pitchFamily="34" charset="0"/>
              <a:buChar char="•"/>
            </a:pPr>
            <a:r>
              <a:rPr lang="zh-CN" altLang="en-US" b="1" dirty="0"/>
              <a:t>神经网络翻译</a:t>
            </a:r>
            <a:r>
              <a:rPr lang="zh-CN" altLang="en-US" dirty="0"/>
              <a:t>让机器翻译质量显著提升。</a:t>
            </a:r>
          </a:p>
          <a:p>
            <a:pPr>
              <a:spcBef>
                <a:spcPts val="600"/>
              </a:spcBef>
              <a:buFont typeface="Arial" panose="020B0604020202020204" pitchFamily="34" charset="0"/>
              <a:buChar char="•"/>
            </a:pPr>
            <a:r>
              <a:rPr lang="zh-CN" altLang="en-US" b="1" dirty="0"/>
              <a:t>典型案例：</a:t>
            </a:r>
            <a:endParaRPr lang="zh-CN" altLang="en-US" dirty="0"/>
          </a:p>
          <a:p>
            <a:pPr marL="742950" lvl="1" indent="-285750">
              <a:spcBef>
                <a:spcPts val="600"/>
              </a:spcBef>
              <a:buFont typeface="Arial" panose="020B0604020202020204" pitchFamily="34" charset="0"/>
              <a:buChar char="•"/>
            </a:pPr>
            <a:r>
              <a:rPr lang="zh-CN" altLang="en-US" i="1" dirty="0"/>
              <a:t>谷歌翻译</a:t>
            </a:r>
            <a:r>
              <a:rPr lang="en-US" altLang="zh-CN" i="1" dirty="0"/>
              <a:t>App</a:t>
            </a:r>
            <a:br>
              <a:rPr lang="en-US" altLang="zh-CN" dirty="0"/>
            </a:br>
            <a:r>
              <a:rPr lang="en-US" altLang="zh-CN" dirty="0"/>
              <a:t>➤ </a:t>
            </a:r>
            <a:r>
              <a:rPr lang="zh-CN" altLang="en-US" dirty="0"/>
              <a:t>支持 </a:t>
            </a:r>
            <a:r>
              <a:rPr lang="en-US" altLang="zh-CN" b="1" dirty="0"/>
              <a:t>108</a:t>
            </a:r>
            <a:r>
              <a:rPr lang="zh-CN" altLang="en-US" b="1" dirty="0"/>
              <a:t>种语言互译</a:t>
            </a:r>
            <a:br>
              <a:rPr lang="zh-CN" altLang="en-US" dirty="0"/>
            </a:br>
            <a:r>
              <a:rPr lang="zh-CN" altLang="en-US" dirty="0"/>
              <a:t>➤ 每日处理 </a:t>
            </a:r>
            <a:r>
              <a:rPr lang="zh-CN" altLang="en-US" b="1" dirty="0"/>
              <a:t>超</a:t>
            </a:r>
            <a:r>
              <a:rPr lang="en-US" altLang="zh-CN" b="1" dirty="0"/>
              <a:t>10</a:t>
            </a:r>
            <a:r>
              <a:rPr lang="zh-CN" altLang="en-US" b="1" dirty="0"/>
              <a:t>亿次</a:t>
            </a:r>
            <a:r>
              <a:rPr lang="zh-CN" altLang="en-US" dirty="0"/>
              <a:t> 翻译请求（</a:t>
            </a:r>
            <a:r>
              <a:rPr lang="en-US" altLang="zh-CN" dirty="0"/>
              <a:t>2013</a:t>
            </a:r>
            <a:r>
              <a:rPr lang="zh-CN" altLang="en-US" dirty="0"/>
              <a:t>年数据）</a:t>
            </a:r>
          </a:p>
          <a:p>
            <a:pPr marL="742950" lvl="1" indent="-285750">
              <a:spcBef>
                <a:spcPts val="600"/>
              </a:spcBef>
              <a:buFont typeface="Arial" panose="020B0604020202020204" pitchFamily="34" charset="0"/>
              <a:buChar char="•"/>
            </a:pPr>
            <a:r>
              <a:rPr lang="zh-CN" altLang="en-US" i="1" dirty="0"/>
              <a:t>联合国</a:t>
            </a:r>
            <a:r>
              <a:rPr lang="en-US" altLang="zh-CN" i="1" dirty="0"/>
              <a:t>AI</a:t>
            </a:r>
            <a:r>
              <a:rPr lang="zh-CN" altLang="en-US" i="1" dirty="0"/>
              <a:t>同声传译系统</a:t>
            </a:r>
            <a:br>
              <a:rPr lang="zh-CN" altLang="en-US" dirty="0"/>
            </a:br>
            <a:r>
              <a:rPr lang="zh-CN" altLang="en-US" dirty="0"/>
              <a:t>➤ 支持 </a:t>
            </a:r>
            <a:r>
              <a:rPr lang="en-US" altLang="zh-CN" b="1" dirty="0"/>
              <a:t>6</a:t>
            </a:r>
            <a:r>
              <a:rPr lang="zh-CN" altLang="en-US" b="1" dirty="0"/>
              <a:t>种官方语言</a:t>
            </a:r>
            <a:br>
              <a:rPr lang="zh-CN" altLang="en-US" dirty="0"/>
            </a:br>
            <a:r>
              <a:rPr lang="zh-CN" altLang="en-US" dirty="0"/>
              <a:t>➤ 大幅提升国际会议沟通效率</a:t>
            </a:r>
            <a:br>
              <a:rPr lang="zh-CN" altLang="en-US" dirty="0"/>
            </a:br>
            <a:r>
              <a:rPr lang="en-US" altLang="zh-CN" b="1" dirty="0"/>
              <a:t>AI</a:t>
            </a:r>
            <a:r>
              <a:rPr lang="zh-CN" altLang="en-US" b="1" dirty="0"/>
              <a:t>消除语言隔阂，强化多边理解与合作。</a:t>
            </a:r>
            <a:endParaRPr lang="zh-CN" altLang="en-US" dirty="0"/>
          </a:p>
        </p:txBody>
      </p:sp>
      <p:sp>
        <p:nvSpPr>
          <p:cNvPr id="7" name="文本框 6">
            <a:extLst>
              <a:ext uri="{FF2B5EF4-FFF2-40B4-BE49-F238E27FC236}">
                <a16:creationId xmlns:a16="http://schemas.microsoft.com/office/drawing/2014/main" id="{F25AD9F2-A6B1-2F65-6C0C-3BDFD299BE5C}"/>
              </a:ext>
            </a:extLst>
          </p:cNvPr>
          <p:cNvSpPr txBox="1"/>
          <p:nvPr/>
        </p:nvSpPr>
        <p:spPr>
          <a:xfrm>
            <a:off x="6368728" y="1720974"/>
            <a:ext cx="5515713" cy="3447098"/>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人工智能推动文化交流与传播</a:t>
            </a:r>
          </a:p>
          <a:p>
            <a:pPr>
              <a:spcBef>
                <a:spcPts val="600"/>
              </a:spcBef>
              <a:buFont typeface="Arial" panose="020B0604020202020204" pitchFamily="34" charset="0"/>
              <a:buChar char="•"/>
            </a:pPr>
            <a:r>
              <a:rPr lang="zh-CN" altLang="en-US" b="1" dirty="0"/>
              <a:t>推荐算法重塑全球文化消费模式。</a:t>
            </a:r>
            <a:endParaRPr lang="zh-CN" altLang="en-US" dirty="0"/>
          </a:p>
          <a:p>
            <a:pPr>
              <a:spcBef>
                <a:spcPts val="600"/>
              </a:spcBef>
              <a:buFont typeface="Arial" panose="020B0604020202020204" pitchFamily="34" charset="0"/>
              <a:buChar char="•"/>
            </a:pPr>
            <a:r>
              <a:rPr lang="zh-CN" altLang="en-US" b="1" dirty="0"/>
              <a:t>案例：</a:t>
            </a:r>
            <a:endParaRPr lang="zh-CN" altLang="en-US" dirty="0"/>
          </a:p>
          <a:p>
            <a:pPr marL="742950" lvl="1" indent="-285750">
              <a:spcBef>
                <a:spcPts val="600"/>
              </a:spcBef>
              <a:buFont typeface="Arial" panose="020B0604020202020204" pitchFamily="34" charset="0"/>
              <a:buChar char="•"/>
            </a:pPr>
            <a:r>
              <a:rPr lang="en-US" altLang="zh-CN" i="1" dirty="0"/>
              <a:t>Netflix</a:t>
            </a:r>
            <a:r>
              <a:rPr lang="zh-CN" altLang="en-US" i="1" dirty="0"/>
              <a:t>智能推荐系统</a:t>
            </a:r>
            <a:br>
              <a:rPr lang="zh-CN" altLang="en-US" dirty="0"/>
            </a:br>
            <a:r>
              <a:rPr lang="zh-CN" altLang="en-US" dirty="0"/>
              <a:t>➤ 基于用户偏好推荐全球影视内容</a:t>
            </a:r>
            <a:br>
              <a:rPr lang="zh-CN" altLang="en-US" dirty="0"/>
            </a:br>
            <a:r>
              <a:rPr lang="zh-CN" altLang="en-US" dirty="0"/>
              <a:t>➤ 推动韩国、西班牙等国文化产品进入国际市场</a:t>
            </a:r>
          </a:p>
          <a:p>
            <a:pPr marL="742950" lvl="1" indent="-285750">
              <a:spcBef>
                <a:spcPts val="600"/>
              </a:spcBef>
              <a:buFont typeface="Arial" panose="020B0604020202020204" pitchFamily="34" charset="0"/>
              <a:buChar char="•"/>
            </a:pPr>
            <a:r>
              <a:rPr lang="en-US" altLang="zh-CN" i="1" dirty="0"/>
              <a:t>UNESCO AI</a:t>
            </a:r>
            <a:r>
              <a:rPr lang="zh-CN" altLang="en-US" i="1" dirty="0"/>
              <a:t>文化多样性平台</a:t>
            </a:r>
            <a:br>
              <a:rPr lang="zh-CN" altLang="en-US" dirty="0"/>
            </a:br>
            <a:r>
              <a:rPr lang="zh-CN" altLang="en-US" dirty="0"/>
              <a:t>➤ 汇聚各国传统与现代艺术资源</a:t>
            </a:r>
            <a:br>
              <a:rPr lang="zh-CN" altLang="en-US" dirty="0"/>
            </a:br>
            <a:r>
              <a:rPr lang="zh-CN" altLang="en-US" dirty="0"/>
              <a:t>➤ 通过</a:t>
            </a:r>
            <a:r>
              <a:rPr lang="en-US" altLang="zh-CN" dirty="0"/>
              <a:t>AI</a:t>
            </a:r>
            <a:r>
              <a:rPr lang="zh-CN" altLang="en-US" dirty="0"/>
              <a:t>算法全球分发文化内容</a:t>
            </a:r>
            <a:br>
              <a:rPr lang="zh-CN" altLang="en-US" dirty="0"/>
            </a:br>
            <a:r>
              <a:rPr lang="en-US" altLang="zh-CN" b="1" dirty="0"/>
              <a:t>AI</a:t>
            </a:r>
            <a:r>
              <a:rPr lang="zh-CN" altLang="en-US" b="1" dirty="0"/>
              <a:t>助力文化共融，促进文明互鉴。</a:t>
            </a:r>
            <a:endParaRPr lang="zh-CN" altLang="en-US" dirty="0"/>
          </a:p>
        </p:txBody>
      </p:sp>
      <p:sp>
        <p:nvSpPr>
          <p:cNvPr id="9" name="Rectangle 3">
            <a:extLst>
              <a:ext uri="{FF2B5EF4-FFF2-40B4-BE49-F238E27FC236}">
                <a16:creationId xmlns:a16="http://schemas.microsoft.com/office/drawing/2014/main" id="{640AAF2C-0519-EED5-E77A-BA07B97353BA}"/>
              </a:ext>
            </a:extLst>
          </p:cNvPr>
          <p:cNvSpPr>
            <a:spLocks noChangeArrowheads="1"/>
          </p:cNvSpPr>
          <p:nvPr/>
        </p:nvSpPr>
        <p:spPr bwMode="auto">
          <a:xfrm>
            <a:off x="696911" y="5771224"/>
            <a:ext cx="108745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dirty="0"/>
              <a:t>人工智能不仅是</a:t>
            </a:r>
            <a:r>
              <a:rPr lang="zh-CN" altLang="en-US" b="1" dirty="0"/>
              <a:t>语言沟通工具</a:t>
            </a:r>
            <a:r>
              <a:rPr lang="zh-CN" altLang="en-US" dirty="0"/>
              <a:t>，更是</a:t>
            </a:r>
            <a:r>
              <a:rPr lang="zh-CN" altLang="en-US" b="1" dirty="0"/>
              <a:t>全球文化交流的桥梁</a:t>
            </a:r>
            <a:r>
              <a:rPr lang="zh-CN" altLang="en-US" dirty="0"/>
              <a:t>。通过</a:t>
            </a:r>
            <a:r>
              <a:rPr lang="en-US" altLang="zh-CN" dirty="0"/>
              <a:t>AI</a:t>
            </a:r>
            <a:r>
              <a:rPr lang="zh-CN" altLang="en-US" dirty="0"/>
              <a:t>技术的普及与应用，世界文化多样性与包容性正不断增强。</a:t>
            </a:r>
            <a:endParaRPr lang="zh-CN" altLang="zh-CN" sz="1600" dirty="0">
              <a:latin typeface="Arial" panose="020B0604020202020204" pitchFamily="34" charset="0"/>
            </a:endParaRPr>
          </a:p>
        </p:txBody>
      </p:sp>
    </p:spTree>
    <p:custDataLst>
      <p:tags r:id="rId1"/>
    </p:custDataLst>
    <p:extLst>
      <p:ext uri="{BB962C8B-B14F-4D97-AF65-F5344CB8AC3E}">
        <p14:creationId xmlns:p14="http://schemas.microsoft.com/office/powerpoint/2010/main" val="20907203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人工智能与国际合作</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58736" y="993862"/>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en-US" sz="2000" b="1" dirty="0">
                <a:latin typeface="Microsoft YaHei" panose="020B0503020204020204" pitchFamily="34" charset="-122"/>
                <a:ea typeface="Microsoft YaHei" panose="020B0503020204020204" pitchFamily="34" charset="-122"/>
              </a:rPr>
              <a:t>（二）</a:t>
            </a:r>
            <a:r>
              <a:rPr lang="zh-CN"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rPr>
              <a:t>深化国际教育合作</a:t>
            </a:r>
            <a:r>
              <a:rPr lang="zh-CN" altLang="zh-CN" sz="2000" dirty="0">
                <a:effectLst/>
                <a:latin typeface="Microsoft YaHei" panose="020B0503020204020204" pitchFamily="34" charset="-122"/>
                <a:ea typeface="Microsoft YaHei" panose="020B0503020204020204" pitchFamily="34" charset="-122"/>
              </a:rPr>
              <a:t> </a:t>
            </a:r>
            <a:endParaRPr lang="zh-CN" altLang="zh-CN" sz="20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DA5EDA2A-E568-5F48-2246-42AAE0B14D24}"/>
              </a:ext>
            </a:extLst>
          </p:cNvPr>
          <p:cNvSpPr txBox="1"/>
          <p:nvPr/>
        </p:nvSpPr>
        <p:spPr>
          <a:xfrm>
            <a:off x="321606" y="1593178"/>
            <a:ext cx="3794139" cy="4185761"/>
          </a:xfrm>
          <a:prstGeom prst="rect">
            <a:avLst/>
          </a:prstGeom>
          <a:noFill/>
          <a:ln w="19050">
            <a:solidFill>
              <a:schemeClr val="accent1"/>
            </a:solidFill>
            <a:prstDash val="dash"/>
          </a:ln>
        </p:spPr>
        <p:txBody>
          <a:bodyPr wrap="square" rtlCol="0">
            <a:spAutoFit/>
          </a:bodyPr>
          <a:lstStyle/>
          <a:p>
            <a:pPr>
              <a:spcBef>
                <a:spcPts val="1200"/>
              </a:spcBef>
            </a:pPr>
            <a:r>
              <a:rPr lang="en-US" altLang="zh-CN" b="1" dirty="0"/>
              <a:t>AI</a:t>
            </a:r>
            <a:r>
              <a:rPr lang="zh-CN" altLang="en-US" b="1" dirty="0"/>
              <a:t>驱动全球在线教育</a:t>
            </a:r>
          </a:p>
          <a:p>
            <a:pPr>
              <a:spcBef>
                <a:spcPts val="1200"/>
              </a:spcBef>
              <a:buFont typeface="Arial" panose="020B0604020202020204" pitchFamily="34" charset="0"/>
              <a:buChar char="•"/>
            </a:pPr>
            <a:r>
              <a:rPr lang="zh-CN" altLang="en-US" b="1" dirty="0"/>
              <a:t>人工智能打破地域限制，促进优质教育资源全球共享。</a:t>
            </a:r>
            <a:endParaRPr lang="zh-CN" altLang="en-US" dirty="0"/>
          </a:p>
          <a:p>
            <a:pPr>
              <a:spcBef>
                <a:spcPts val="1200"/>
              </a:spcBef>
              <a:buFont typeface="Arial" panose="020B0604020202020204" pitchFamily="34" charset="0"/>
              <a:buChar char="•"/>
            </a:pPr>
            <a:r>
              <a:rPr lang="en-US" altLang="zh-CN" i="1" dirty="0"/>
              <a:t>Coursera</a:t>
            </a:r>
            <a:r>
              <a:rPr lang="en-US" altLang="zh-CN" dirty="0"/>
              <a:t> </a:t>
            </a:r>
            <a:r>
              <a:rPr lang="zh-CN" altLang="en-US" dirty="0"/>
              <a:t>平台案例：</a:t>
            </a:r>
          </a:p>
          <a:p>
            <a:pPr marL="742950" lvl="1" indent="-285750">
              <a:spcBef>
                <a:spcPts val="1200"/>
              </a:spcBef>
              <a:buFont typeface="Arial" panose="020B0604020202020204" pitchFamily="34" charset="0"/>
              <a:buChar char="•"/>
            </a:pPr>
            <a:r>
              <a:rPr lang="zh-CN" altLang="en-US" dirty="0"/>
              <a:t>借助</a:t>
            </a:r>
            <a:r>
              <a:rPr lang="en-US" altLang="zh-CN" dirty="0"/>
              <a:t>AI</a:t>
            </a:r>
            <a:r>
              <a:rPr lang="zh-CN" altLang="en-US" dirty="0"/>
              <a:t>个性化学习系统，为学员匹配课程与学习路径；</a:t>
            </a:r>
          </a:p>
          <a:p>
            <a:pPr marL="742950" lvl="1" indent="-285750">
              <a:spcBef>
                <a:spcPts val="1200"/>
              </a:spcBef>
              <a:buFont typeface="Arial" panose="020B0604020202020204" pitchFamily="34" charset="0"/>
              <a:buChar char="•"/>
            </a:pPr>
            <a:r>
              <a:rPr lang="zh-CN" altLang="en-US" dirty="0"/>
              <a:t>覆盖 </a:t>
            </a:r>
            <a:r>
              <a:rPr lang="en-US" altLang="zh-CN" b="1" dirty="0"/>
              <a:t>100</a:t>
            </a:r>
            <a:r>
              <a:rPr lang="zh-CN" altLang="en-US" b="1" dirty="0"/>
              <a:t>多个国家</a:t>
            </a:r>
            <a:r>
              <a:rPr lang="en-US" altLang="zh-CN" b="1" dirty="0"/>
              <a:t>/</a:t>
            </a:r>
            <a:r>
              <a:rPr lang="zh-CN" altLang="en-US" b="1" dirty="0"/>
              <a:t>地区</a:t>
            </a:r>
            <a:r>
              <a:rPr lang="zh-CN" altLang="en-US" dirty="0"/>
              <a:t>，服务 </a:t>
            </a:r>
            <a:r>
              <a:rPr lang="en-US" altLang="zh-CN" b="1" dirty="0"/>
              <a:t>1.24</a:t>
            </a:r>
            <a:r>
              <a:rPr lang="zh-CN" altLang="en-US" b="1" dirty="0"/>
              <a:t>亿</a:t>
            </a:r>
            <a:r>
              <a:rPr lang="en-US" altLang="zh-CN" b="1" dirty="0"/>
              <a:t>+ </a:t>
            </a:r>
            <a:r>
              <a:rPr lang="zh-CN" altLang="en-US" b="1" dirty="0"/>
              <a:t>学员</a:t>
            </a:r>
            <a:r>
              <a:rPr lang="zh-CN" altLang="en-US" dirty="0"/>
              <a:t>；</a:t>
            </a:r>
          </a:p>
          <a:p>
            <a:pPr marL="742950" lvl="1" indent="-285750">
              <a:spcBef>
                <a:spcPts val="1200"/>
              </a:spcBef>
              <a:buFont typeface="Arial" panose="020B0604020202020204" pitchFamily="34" charset="0"/>
              <a:buChar char="•"/>
            </a:pPr>
            <a:r>
              <a:rPr lang="zh-CN" altLang="en-US" dirty="0"/>
              <a:t>提供来自全球顶尖大学的在线课程。</a:t>
            </a:r>
            <a:br>
              <a:rPr lang="zh-CN" altLang="en-US" dirty="0"/>
            </a:br>
            <a:r>
              <a:rPr lang="en-US" altLang="zh-CN" b="1" dirty="0"/>
              <a:t>AI</a:t>
            </a:r>
            <a:r>
              <a:rPr lang="zh-CN" altLang="en-US" b="1" dirty="0"/>
              <a:t>让教育资源跨越国界、因人而学。</a:t>
            </a:r>
            <a:endParaRPr lang="zh-CN" altLang="en-US" dirty="0"/>
          </a:p>
        </p:txBody>
      </p:sp>
      <p:sp>
        <p:nvSpPr>
          <p:cNvPr id="3" name="文本框 2">
            <a:extLst>
              <a:ext uri="{FF2B5EF4-FFF2-40B4-BE49-F238E27FC236}">
                <a16:creationId xmlns:a16="http://schemas.microsoft.com/office/drawing/2014/main" id="{DE7A521F-A054-64A9-1F5F-48D197EF2A2E}"/>
              </a:ext>
            </a:extLst>
          </p:cNvPr>
          <p:cNvSpPr txBox="1"/>
          <p:nvPr/>
        </p:nvSpPr>
        <p:spPr>
          <a:xfrm>
            <a:off x="4282118" y="1593178"/>
            <a:ext cx="3794139" cy="4862870"/>
          </a:xfrm>
          <a:prstGeom prst="rect">
            <a:avLst/>
          </a:prstGeom>
          <a:noFill/>
          <a:ln w="19050">
            <a:solidFill>
              <a:schemeClr val="accent1"/>
            </a:solidFill>
            <a:prstDash val="dash"/>
          </a:ln>
        </p:spPr>
        <p:txBody>
          <a:bodyPr wrap="square" rtlCol="0">
            <a:spAutoFit/>
          </a:bodyPr>
          <a:lstStyle/>
          <a:p>
            <a:pPr>
              <a:spcBef>
                <a:spcPts val="1200"/>
              </a:spcBef>
            </a:pPr>
            <a:r>
              <a:rPr lang="en-US" altLang="zh-CN" b="1" dirty="0"/>
              <a:t>AI</a:t>
            </a:r>
            <a:r>
              <a:rPr lang="zh-CN" altLang="en-US" b="1" dirty="0"/>
              <a:t>缩小教育鸿沟，促进资源共享</a:t>
            </a:r>
          </a:p>
          <a:p>
            <a:pPr>
              <a:spcBef>
                <a:spcPts val="1200"/>
              </a:spcBef>
              <a:buFont typeface="Arial" panose="020B0604020202020204" pitchFamily="34" charset="0"/>
              <a:buChar char="•"/>
            </a:pPr>
            <a:r>
              <a:rPr lang="zh-CN" altLang="en-US" b="1" dirty="0"/>
              <a:t>联合国儿童基金会</a:t>
            </a:r>
            <a:r>
              <a:rPr lang="en-US" altLang="zh-CN" b="1" dirty="0"/>
              <a:t>(UNICEF)</a:t>
            </a:r>
            <a:r>
              <a:rPr lang="en-US" altLang="zh-CN" dirty="0"/>
              <a:t> </a:t>
            </a:r>
            <a:r>
              <a:rPr lang="zh-CN" altLang="en-US" dirty="0"/>
              <a:t>与 </a:t>
            </a:r>
            <a:r>
              <a:rPr lang="zh-CN" altLang="en-US" b="1" dirty="0"/>
              <a:t>国际电信联盟</a:t>
            </a:r>
            <a:r>
              <a:rPr lang="en-US" altLang="zh-CN" b="1" dirty="0"/>
              <a:t>(ITU)</a:t>
            </a:r>
            <a:r>
              <a:rPr lang="en-US" altLang="zh-CN" dirty="0"/>
              <a:t> </a:t>
            </a:r>
            <a:r>
              <a:rPr lang="zh-CN" altLang="en-US" dirty="0"/>
              <a:t>发起 </a:t>
            </a:r>
            <a:r>
              <a:rPr lang="zh-CN" altLang="en-US" i="1" dirty="0"/>
              <a:t>全球学校联网倡议</a:t>
            </a:r>
            <a:r>
              <a:rPr lang="en-US" altLang="zh-CN" i="1" dirty="0"/>
              <a:t>(GIGA)</a:t>
            </a:r>
            <a:r>
              <a:rPr lang="zh-CN" altLang="en-US" dirty="0"/>
              <a:t>：</a:t>
            </a:r>
          </a:p>
          <a:p>
            <a:pPr marL="742950" lvl="1" indent="-285750">
              <a:spcBef>
                <a:spcPts val="1200"/>
              </a:spcBef>
              <a:buFont typeface="Arial" panose="020B0604020202020204" pitchFamily="34" charset="0"/>
              <a:buChar char="•"/>
            </a:pPr>
            <a:r>
              <a:rPr lang="zh-CN" altLang="en-US" dirty="0"/>
              <a:t>利用</a:t>
            </a:r>
            <a:r>
              <a:rPr lang="en-US" altLang="zh-CN" dirty="0"/>
              <a:t>AI</a:t>
            </a:r>
            <a:r>
              <a:rPr lang="zh-CN" altLang="en-US" dirty="0"/>
              <a:t>分析地区教育需求，优先支持资源匮乏地区；</a:t>
            </a:r>
          </a:p>
          <a:p>
            <a:pPr marL="742950" lvl="1" indent="-285750">
              <a:spcBef>
                <a:spcPts val="1200"/>
              </a:spcBef>
              <a:buFont typeface="Arial" panose="020B0604020202020204" pitchFamily="34" charset="0"/>
              <a:buChar char="•"/>
            </a:pPr>
            <a:r>
              <a:rPr lang="zh-CN" altLang="en-US" dirty="0"/>
              <a:t>在</a:t>
            </a:r>
            <a:r>
              <a:rPr lang="en-US" altLang="zh-CN" b="1" dirty="0"/>
              <a:t>30+</a:t>
            </a:r>
            <a:r>
              <a:rPr lang="zh-CN" altLang="en-US" b="1" dirty="0"/>
              <a:t>国家</a:t>
            </a:r>
            <a:r>
              <a:rPr lang="zh-CN" altLang="en-US" dirty="0"/>
              <a:t>推广，为</a:t>
            </a:r>
            <a:r>
              <a:rPr lang="en-US" altLang="zh-CN" b="1" dirty="0"/>
              <a:t>6000</a:t>
            </a:r>
            <a:r>
              <a:rPr lang="zh-CN" altLang="en-US" b="1" dirty="0"/>
              <a:t>所学校、</a:t>
            </a:r>
            <a:r>
              <a:rPr lang="en-US" altLang="zh-CN" b="1" dirty="0"/>
              <a:t>230</a:t>
            </a:r>
            <a:r>
              <a:rPr lang="zh-CN" altLang="en-US" b="1" dirty="0"/>
              <a:t>万学生</a:t>
            </a:r>
            <a:r>
              <a:rPr lang="zh-CN" altLang="en-US" dirty="0"/>
              <a:t>接入互联网；</a:t>
            </a:r>
          </a:p>
          <a:p>
            <a:pPr marL="742950" lvl="1" indent="-285750">
              <a:spcBef>
                <a:spcPts val="1200"/>
              </a:spcBef>
              <a:buFont typeface="Arial" panose="020B0604020202020204" pitchFamily="34" charset="0"/>
              <a:buChar char="•"/>
            </a:pPr>
            <a:r>
              <a:rPr lang="zh-CN" altLang="en-US" b="1" dirty="0"/>
              <a:t>英国文化协会</a:t>
            </a:r>
            <a:r>
              <a:rPr lang="en-US" altLang="zh-CN" b="1" dirty="0"/>
              <a:t>(British Council)</a:t>
            </a:r>
            <a:r>
              <a:rPr lang="en-US" altLang="zh-CN" dirty="0"/>
              <a:t> </a:t>
            </a:r>
            <a:r>
              <a:rPr lang="zh-CN" altLang="en-US" dirty="0"/>
              <a:t>的</a:t>
            </a:r>
            <a:r>
              <a:rPr lang="en-US" altLang="zh-CN" dirty="0"/>
              <a:t>AI</a:t>
            </a:r>
            <a:r>
              <a:rPr lang="zh-CN" altLang="en-US" dirty="0"/>
              <a:t>英语教学助手服务</a:t>
            </a:r>
            <a:r>
              <a:rPr lang="en-US" altLang="zh-CN" b="1" dirty="0"/>
              <a:t>118</a:t>
            </a:r>
            <a:r>
              <a:rPr lang="zh-CN" altLang="en-US" b="1" dirty="0"/>
              <a:t>个国家</a:t>
            </a:r>
            <a:r>
              <a:rPr lang="zh-CN" altLang="en-US" dirty="0"/>
              <a:t>，强化偏远地区语言教育。</a:t>
            </a:r>
            <a:br>
              <a:rPr lang="zh-CN" altLang="en-US" dirty="0"/>
            </a:br>
            <a:r>
              <a:rPr lang="en-US" altLang="zh-CN" b="1" dirty="0"/>
              <a:t>AI</a:t>
            </a:r>
            <a:r>
              <a:rPr lang="zh-CN" altLang="en-US" b="1" dirty="0"/>
              <a:t>推动教育公平，赋能普惠学习。</a:t>
            </a:r>
            <a:endParaRPr lang="zh-CN" altLang="en-US" dirty="0"/>
          </a:p>
        </p:txBody>
      </p:sp>
      <p:sp>
        <p:nvSpPr>
          <p:cNvPr id="5" name="文本框 4">
            <a:extLst>
              <a:ext uri="{FF2B5EF4-FFF2-40B4-BE49-F238E27FC236}">
                <a16:creationId xmlns:a16="http://schemas.microsoft.com/office/drawing/2014/main" id="{9C1F7298-0CF1-D1C7-BF6D-797AB9F56ED9}"/>
              </a:ext>
            </a:extLst>
          </p:cNvPr>
          <p:cNvSpPr txBox="1"/>
          <p:nvPr/>
        </p:nvSpPr>
        <p:spPr>
          <a:xfrm>
            <a:off x="8242630" y="1593177"/>
            <a:ext cx="3794139" cy="3754874"/>
          </a:xfrm>
          <a:prstGeom prst="rect">
            <a:avLst/>
          </a:prstGeom>
          <a:noFill/>
          <a:ln w="19050">
            <a:solidFill>
              <a:schemeClr val="accent1"/>
            </a:solidFill>
            <a:prstDash val="dash"/>
          </a:ln>
        </p:spPr>
        <p:txBody>
          <a:bodyPr wrap="square" rtlCol="0">
            <a:spAutoFit/>
          </a:bodyPr>
          <a:lstStyle/>
          <a:p>
            <a:pPr>
              <a:spcBef>
                <a:spcPts val="1200"/>
              </a:spcBef>
            </a:pPr>
            <a:r>
              <a:rPr lang="en-US" altLang="zh-CN" b="1" dirty="0"/>
              <a:t>AI</a:t>
            </a:r>
            <a:r>
              <a:rPr lang="zh-CN" altLang="en-US" b="1" dirty="0"/>
              <a:t>促进高等教育与科研合作</a:t>
            </a:r>
          </a:p>
          <a:p>
            <a:pPr>
              <a:spcBef>
                <a:spcPts val="1200"/>
              </a:spcBef>
              <a:buFont typeface="Arial" panose="020B0604020202020204" pitchFamily="34" charset="0"/>
              <a:buChar char="•"/>
            </a:pPr>
            <a:r>
              <a:rPr lang="zh-CN" altLang="en-US" b="1" dirty="0"/>
              <a:t>国际科学理事会</a:t>
            </a:r>
            <a:r>
              <a:rPr lang="en-US" altLang="zh-CN" b="1" dirty="0"/>
              <a:t>(ISC)</a:t>
            </a:r>
            <a:r>
              <a:rPr lang="en-US" altLang="zh-CN" dirty="0"/>
              <a:t> </a:t>
            </a:r>
            <a:r>
              <a:rPr lang="zh-CN" altLang="en-US" dirty="0"/>
              <a:t>建立 </a:t>
            </a:r>
            <a:r>
              <a:rPr lang="en-US" altLang="zh-CN" i="1" dirty="0"/>
              <a:t>AI</a:t>
            </a:r>
            <a:r>
              <a:rPr lang="zh-CN" altLang="en-US" i="1" dirty="0"/>
              <a:t>科研协作平台</a:t>
            </a:r>
            <a:r>
              <a:rPr lang="zh-CN" altLang="en-US" dirty="0"/>
              <a:t>：</a:t>
            </a:r>
          </a:p>
          <a:p>
            <a:pPr marL="742950" lvl="1" indent="-285750">
              <a:spcBef>
                <a:spcPts val="1200"/>
              </a:spcBef>
              <a:buFont typeface="Arial" panose="020B0604020202020204" pitchFamily="34" charset="0"/>
              <a:buChar char="•"/>
            </a:pPr>
            <a:r>
              <a:rPr lang="zh-CN" altLang="en-US" dirty="0"/>
              <a:t>支持全球研究者共享数据与模型；</a:t>
            </a:r>
          </a:p>
          <a:p>
            <a:pPr marL="742950" lvl="1" indent="-285750">
              <a:spcBef>
                <a:spcPts val="1200"/>
              </a:spcBef>
              <a:buFont typeface="Arial" panose="020B0604020202020204" pitchFamily="34" charset="0"/>
              <a:buChar char="•"/>
            </a:pPr>
            <a:r>
              <a:rPr lang="zh-CN" altLang="en-US" dirty="0"/>
              <a:t>已促成 </a:t>
            </a:r>
            <a:r>
              <a:rPr lang="en-US" altLang="zh-CN" b="1" dirty="0"/>
              <a:t>500+ </a:t>
            </a:r>
            <a:r>
              <a:rPr lang="zh-CN" altLang="en-US" b="1" dirty="0"/>
              <a:t>项跨国研究合作</a:t>
            </a:r>
            <a:r>
              <a:rPr lang="zh-CN" altLang="en-US" dirty="0"/>
              <a:t>；</a:t>
            </a:r>
          </a:p>
          <a:p>
            <a:pPr marL="742950" lvl="1" indent="-285750">
              <a:spcBef>
                <a:spcPts val="1200"/>
              </a:spcBef>
              <a:buFont typeface="Arial" panose="020B0604020202020204" pitchFamily="34" charset="0"/>
              <a:buChar char="•"/>
            </a:pPr>
            <a:r>
              <a:rPr lang="zh-CN" altLang="en-US" dirty="0"/>
              <a:t>推动高校科研全球协作与知识共创。</a:t>
            </a:r>
            <a:br>
              <a:rPr lang="zh-CN" altLang="en-US" dirty="0"/>
            </a:br>
            <a:r>
              <a:rPr lang="en-US" altLang="zh-CN" b="1" dirty="0"/>
              <a:t>AI</a:t>
            </a:r>
            <a:r>
              <a:rPr lang="zh-CN" altLang="en-US" b="1" dirty="0"/>
              <a:t>成为教育与科研国际化的关键纽带。</a:t>
            </a:r>
            <a:endParaRPr lang="zh-CN" altLang="en-US" dirty="0"/>
          </a:p>
        </p:txBody>
      </p:sp>
    </p:spTree>
    <p:custDataLst>
      <p:tags r:id="rId1"/>
    </p:custDataLst>
    <p:extLst>
      <p:ext uri="{BB962C8B-B14F-4D97-AF65-F5344CB8AC3E}">
        <p14:creationId xmlns:p14="http://schemas.microsoft.com/office/powerpoint/2010/main" val="8563395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人工智能与国际合作</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58736" y="848322"/>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zh-CN" sz="2000" b="1" dirty="0">
                <a:effectLst/>
                <a:latin typeface="+mn-ea"/>
                <a:cs typeface="Times New Roman" panose="02020603050405020304" pitchFamily="18" charset="0"/>
              </a:rPr>
              <a:t>四、人工智能治理的国际协作</a:t>
            </a:r>
            <a:r>
              <a:rPr lang="zh-CN" altLang="zh-CN" sz="2000" b="1" dirty="0">
                <a:effectLst/>
                <a:latin typeface="+mn-ea"/>
              </a:rPr>
              <a:t> </a:t>
            </a:r>
            <a:endParaRPr lang="zh-CN" altLang="zh-CN" sz="2000" b="1" dirty="0">
              <a:latin typeface="+mn-ea"/>
            </a:endParaRPr>
          </a:p>
        </p:txBody>
      </p:sp>
      <p:sp>
        <p:nvSpPr>
          <p:cNvPr id="2" name="文本框 1">
            <a:extLst>
              <a:ext uri="{FF2B5EF4-FFF2-40B4-BE49-F238E27FC236}">
                <a16:creationId xmlns:a16="http://schemas.microsoft.com/office/drawing/2014/main" id="{289854F3-F244-078F-CC3B-1C782C5F2845}"/>
              </a:ext>
            </a:extLst>
          </p:cNvPr>
          <p:cNvSpPr txBox="1"/>
          <p:nvPr/>
        </p:nvSpPr>
        <p:spPr>
          <a:xfrm>
            <a:off x="325383" y="1302099"/>
            <a:ext cx="3794139" cy="4632037"/>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（一）构建人工智能道德与伦理框架</a:t>
            </a:r>
          </a:p>
          <a:p>
            <a:pPr>
              <a:spcBef>
                <a:spcPts val="600"/>
              </a:spcBef>
              <a:buFont typeface="Arial" panose="020B0604020202020204" pitchFamily="34" charset="0"/>
              <a:buChar char="•"/>
            </a:pPr>
            <a:r>
              <a:rPr lang="zh-CN" altLang="en-US" b="1" dirty="0"/>
              <a:t>目标</a:t>
            </a:r>
            <a:r>
              <a:rPr lang="zh-CN" altLang="en-US" dirty="0"/>
              <a:t>：确保人工智能技术的安全、可控与可持续发展。</a:t>
            </a:r>
          </a:p>
          <a:p>
            <a:pPr>
              <a:spcBef>
                <a:spcPts val="600"/>
              </a:spcBef>
              <a:buFont typeface="Arial" panose="020B0604020202020204" pitchFamily="34" charset="0"/>
              <a:buChar char="•"/>
            </a:pPr>
            <a:r>
              <a:rPr lang="zh-CN" altLang="en-US" b="1" dirty="0"/>
              <a:t>国际进展</a:t>
            </a:r>
            <a:r>
              <a:rPr lang="zh-CN" altLang="en-US" dirty="0"/>
              <a:t>：</a:t>
            </a:r>
          </a:p>
          <a:p>
            <a:pPr marL="742950" lvl="1" indent="-285750">
              <a:spcBef>
                <a:spcPts val="600"/>
              </a:spcBef>
              <a:buFont typeface="Arial" panose="020B0604020202020204" pitchFamily="34" charset="0"/>
              <a:buChar char="•"/>
            </a:pPr>
            <a:r>
              <a:rPr lang="zh-CN" altLang="en-US" i="1" dirty="0"/>
              <a:t>联合国</a:t>
            </a:r>
            <a:r>
              <a:rPr lang="zh-CN" altLang="en-US" dirty="0"/>
              <a:t>：</a:t>
            </a:r>
            <a:r>
              <a:rPr lang="en-US" altLang="zh-CN" dirty="0"/>
              <a:t>《</a:t>
            </a:r>
            <a:r>
              <a:rPr lang="zh-CN" altLang="en-US" dirty="0"/>
              <a:t>人工智能伦理问题建议书</a:t>
            </a:r>
            <a:r>
              <a:rPr lang="en-US" altLang="zh-CN" dirty="0"/>
              <a:t>》(2021) ——</a:t>
            </a:r>
            <a:r>
              <a:rPr lang="zh-CN" altLang="en-US" dirty="0"/>
              <a:t>确立</a:t>
            </a:r>
            <a:r>
              <a:rPr lang="zh-CN" altLang="en-US" b="1" dirty="0"/>
              <a:t>安全、包容、人权保障</a:t>
            </a:r>
            <a:r>
              <a:rPr lang="zh-CN" altLang="en-US" dirty="0"/>
              <a:t>三大原则，</a:t>
            </a:r>
            <a:r>
              <a:rPr lang="en-US" altLang="zh-CN" b="1" dirty="0"/>
              <a:t>193</a:t>
            </a:r>
            <a:r>
              <a:rPr lang="zh-CN" altLang="en-US" b="1" dirty="0"/>
              <a:t>国签署支持</a:t>
            </a:r>
            <a:r>
              <a:rPr lang="zh-CN" altLang="en-US" dirty="0"/>
              <a:t>。</a:t>
            </a:r>
          </a:p>
          <a:p>
            <a:pPr marL="742950" lvl="1" indent="-285750">
              <a:spcBef>
                <a:spcPts val="600"/>
              </a:spcBef>
              <a:buFont typeface="Arial" panose="020B0604020202020204" pitchFamily="34" charset="0"/>
              <a:buChar char="•"/>
            </a:pPr>
            <a:r>
              <a:rPr lang="en-US" altLang="zh-CN" i="1" dirty="0"/>
              <a:t>G20</a:t>
            </a:r>
            <a:r>
              <a:rPr lang="en-US" altLang="zh-CN" dirty="0"/>
              <a:t> (2023)</a:t>
            </a:r>
            <a:r>
              <a:rPr lang="zh-CN" altLang="en-US" dirty="0"/>
              <a:t>：发起“</a:t>
            </a:r>
            <a:r>
              <a:rPr lang="zh-CN" altLang="en-US" b="1" dirty="0"/>
              <a:t>负责任地使用人工智能</a:t>
            </a:r>
            <a:r>
              <a:rPr lang="zh-CN" altLang="en-US" dirty="0"/>
              <a:t>”伙伴关系，倡导普惠共享与风险防控。</a:t>
            </a:r>
          </a:p>
          <a:p>
            <a:pPr marL="742950" lvl="1" indent="-285750">
              <a:spcBef>
                <a:spcPts val="600"/>
              </a:spcBef>
              <a:buFont typeface="Arial" panose="020B0604020202020204" pitchFamily="34" charset="0"/>
              <a:buChar char="•"/>
            </a:pPr>
            <a:r>
              <a:rPr lang="en-US" altLang="zh-CN" i="1" dirty="0"/>
              <a:t>OECD</a:t>
            </a:r>
            <a:r>
              <a:rPr lang="zh-CN" altLang="en-US" dirty="0"/>
              <a:t>：</a:t>
            </a:r>
            <a:r>
              <a:rPr lang="en-US" altLang="zh-CN" dirty="0"/>
              <a:t>《</a:t>
            </a:r>
            <a:r>
              <a:rPr lang="zh-CN" altLang="en-US" dirty="0"/>
              <a:t>人工智能原则</a:t>
            </a:r>
            <a:r>
              <a:rPr lang="en-US" altLang="zh-CN" dirty="0"/>
              <a:t>》</a:t>
            </a:r>
            <a:r>
              <a:rPr lang="zh-CN" altLang="en-US" dirty="0"/>
              <a:t>已被</a:t>
            </a:r>
            <a:r>
              <a:rPr lang="en-US" altLang="zh-CN" b="1" dirty="0"/>
              <a:t>40+</a:t>
            </a:r>
            <a:r>
              <a:rPr lang="zh-CN" altLang="en-US" b="1" dirty="0"/>
              <a:t>国家采纳</a:t>
            </a:r>
            <a:r>
              <a:rPr lang="zh-CN" altLang="en-US" dirty="0"/>
              <a:t>，成为国家</a:t>
            </a:r>
            <a:r>
              <a:rPr lang="en-US" altLang="zh-CN" dirty="0"/>
              <a:t>AI</a:t>
            </a:r>
            <a:r>
              <a:rPr lang="zh-CN" altLang="en-US" dirty="0"/>
              <a:t>战略的参考基准。</a:t>
            </a:r>
          </a:p>
        </p:txBody>
      </p:sp>
      <p:sp>
        <p:nvSpPr>
          <p:cNvPr id="3" name="文本框 2">
            <a:extLst>
              <a:ext uri="{FF2B5EF4-FFF2-40B4-BE49-F238E27FC236}">
                <a16:creationId xmlns:a16="http://schemas.microsoft.com/office/drawing/2014/main" id="{F2C6D255-93C0-007C-8E28-895C27328C55}"/>
              </a:ext>
            </a:extLst>
          </p:cNvPr>
          <p:cNvSpPr txBox="1"/>
          <p:nvPr/>
        </p:nvSpPr>
        <p:spPr>
          <a:xfrm>
            <a:off x="4285895" y="1302099"/>
            <a:ext cx="3794139" cy="5493812"/>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（二）加强安全与隐私保护</a:t>
            </a:r>
          </a:p>
          <a:p>
            <a:pPr>
              <a:spcBef>
                <a:spcPts val="600"/>
              </a:spcBef>
              <a:buFont typeface="Arial" panose="020B0604020202020204" pitchFamily="34" charset="0"/>
              <a:buChar char="•"/>
            </a:pPr>
            <a:r>
              <a:rPr lang="zh-CN" altLang="en-US" b="1" dirty="0"/>
              <a:t>核心任务</a:t>
            </a:r>
            <a:r>
              <a:rPr lang="zh-CN" altLang="en-US" dirty="0"/>
              <a:t>：防范</a:t>
            </a:r>
            <a:r>
              <a:rPr lang="en-US" altLang="zh-CN" dirty="0"/>
              <a:t>AI</a:t>
            </a:r>
            <a:r>
              <a:rPr lang="zh-CN" altLang="en-US" dirty="0"/>
              <a:t>在数据隐私与网络安全领域的风险。</a:t>
            </a:r>
          </a:p>
          <a:p>
            <a:pPr>
              <a:spcBef>
                <a:spcPts val="600"/>
              </a:spcBef>
              <a:buFont typeface="Arial" panose="020B0604020202020204" pitchFamily="34" charset="0"/>
              <a:buChar char="•"/>
            </a:pPr>
            <a:r>
              <a:rPr lang="zh-CN" altLang="en-US" b="1" dirty="0"/>
              <a:t>主要行动者</a:t>
            </a:r>
            <a:r>
              <a:rPr lang="zh-CN" altLang="en-US" dirty="0"/>
              <a:t>：</a:t>
            </a:r>
          </a:p>
          <a:p>
            <a:pPr marL="742950" lvl="1" indent="-285750">
              <a:spcBef>
                <a:spcPts val="600"/>
              </a:spcBef>
              <a:buFont typeface="Arial" panose="020B0604020202020204" pitchFamily="34" charset="0"/>
              <a:buChar char="•"/>
            </a:pPr>
            <a:r>
              <a:rPr lang="zh-CN" altLang="en-US" i="1" dirty="0"/>
              <a:t>国际组织</a:t>
            </a:r>
            <a:r>
              <a:rPr lang="zh-CN" altLang="en-US" dirty="0"/>
              <a:t>：</a:t>
            </a:r>
          </a:p>
          <a:p>
            <a:pPr marL="1143000" lvl="2" indent="-228600">
              <a:spcBef>
                <a:spcPts val="600"/>
              </a:spcBef>
              <a:buFont typeface="Arial" panose="020B0604020202020204" pitchFamily="34" charset="0"/>
              <a:buChar char="•"/>
            </a:pPr>
            <a:r>
              <a:rPr lang="en-US" altLang="zh-CN" dirty="0"/>
              <a:t>INASI</a:t>
            </a:r>
            <a:r>
              <a:rPr lang="zh-CN" altLang="en-US" dirty="0"/>
              <a:t>（</a:t>
            </a:r>
            <a:r>
              <a:rPr lang="en-US" altLang="zh-CN" dirty="0"/>
              <a:t>AI</a:t>
            </a:r>
            <a:r>
              <a:rPr lang="zh-CN" altLang="en-US" dirty="0"/>
              <a:t>安全研究所国际网络）</a:t>
            </a:r>
          </a:p>
          <a:p>
            <a:pPr marL="1143000" lvl="2" indent="-228600">
              <a:spcBef>
                <a:spcPts val="600"/>
              </a:spcBef>
              <a:buFont typeface="Arial" panose="020B0604020202020204" pitchFamily="34" charset="0"/>
              <a:buChar char="•"/>
            </a:pPr>
            <a:r>
              <a:rPr lang="en-US" altLang="zh-CN" dirty="0"/>
              <a:t>ITU-T SG17</a:t>
            </a:r>
            <a:r>
              <a:rPr lang="zh-CN" altLang="en-US" dirty="0"/>
              <a:t>（国际电信联盟第</a:t>
            </a:r>
            <a:r>
              <a:rPr lang="en-US" altLang="zh-CN" dirty="0"/>
              <a:t>17</a:t>
            </a:r>
            <a:r>
              <a:rPr lang="zh-CN" altLang="en-US" dirty="0"/>
              <a:t>研究组）</a:t>
            </a:r>
          </a:p>
          <a:p>
            <a:pPr marL="742950" lvl="1" indent="-285750">
              <a:spcBef>
                <a:spcPts val="600"/>
              </a:spcBef>
              <a:buFont typeface="Arial" panose="020B0604020202020204" pitchFamily="34" charset="0"/>
              <a:buChar char="•"/>
            </a:pPr>
            <a:r>
              <a:rPr lang="zh-CN" altLang="en-US" i="1" dirty="0"/>
              <a:t>非政府组织</a:t>
            </a:r>
            <a:r>
              <a:rPr lang="zh-CN" altLang="en-US" dirty="0"/>
              <a:t>：</a:t>
            </a:r>
          </a:p>
          <a:p>
            <a:pPr marL="1143000" lvl="2" indent="-228600">
              <a:spcBef>
                <a:spcPts val="600"/>
              </a:spcBef>
              <a:buFont typeface="Arial" panose="020B0604020202020204" pitchFamily="34" charset="0"/>
              <a:buChar char="•"/>
            </a:pPr>
            <a:r>
              <a:rPr lang="en-US" altLang="zh-CN" dirty="0"/>
              <a:t>IAPP</a:t>
            </a:r>
            <a:r>
              <a:rPr lang="zh-CN" altLang="en-US" dirty="0"/>
              <a:t>（国际隐私专业人员协会）</a:t>
            </a:r>
          </a:p>
          <a:p>
            <a:pPr marL="1143000" lvl="2" indent="-228600">
              <a:spcBef>
                <a:spcPts val="600"/>
              </a:spcBef>
              <a:buFont typeface="Arial" panose="020B0604020202020204" pitchFamily="34" charset="0"/>
              <a:buChar char="•"/>
            </a:pPr>
            <a:r>
              <a:rPr lang="en-US" altLang="zh-CN" dirty="0"/>
              <a:t>CSA</a:t>
            </a:r>
            <a:r>
              <a:rPr lang="zh-CN" altLang="en-US" dirty="0"/>
              <a:t>（云安全联盟）、</a:t>
            </a:r>
            <a:r>
              <a:rPr lang="en-US" altLang="zh-CN" dirty="0"/>
              <a:t>ISACA</a:t>
            </a:r>
            <a:r>
              <a:rPr lang="zh-CN" altLang="en-US" dirty="0"/>
              <a:t>、</a:t>
            </a:r>
            <a:r>
              <a:rPr lang="en-US" altLang="zh-CN" dirty="0"/>
              <a:t>OWASP</a:t>
            </a:r>
          </a:p>
          <a:p>
            <a:pPr marL="742950" lvl="1" indent="-285750">
              <a:spcBef>
                <a:spcPts val="600"/>
              </a:spcBef>
              <a:buFont typeface="Arial" panose="020B0604020202020204" pitchFamily="34" charset="0"/>
              <a:buChar char="•"/>
            </a:pPr>
            <a:r>
              <a:rPr lang="zh-CN" altLang="en-US" b="1" dirty="0"/>
              <a:t>作用</a:t>
            </a:r>
            <a:r>
              <a:rPr lang="zh-CN" altLang="en-US" dirty="0"/>
              <a:t>：构建全球</a:t>
            </a:r>
            <a:r>
              <a:rPr lang="en-US" altLang="zh-CN" dirty="0"/>
              <a:t>AI</a:t>
            </a:r>
            <a:r>
              <a:rPr lang="zh-CN" altLang="en-US" dirty="0"/>
              <a:t>隐私保护与安全治理体系，推动跨国制度协调。</a:t>
            </a:r>
          </a:p>
        </p:txBody>
      </p:sp>
      <p:sp>
        <p:nvSpPr>
          <p:cNvPr id="5" name="文本框 4">
            <a:extLst>
              <a:ext uri="{FF2B5EF4-FFF2-40B4-BE49-F238E27FC236}">
                <a16:creationId xmlns:a16="http://schemas.microsoft.com/office/drawing/2014/main" id="{AA540F70-749D-BD72-33C5-BAC07209D9A8}"/>
              </a:ext>
            </a:extLst>
          </p:cNvPr>
          <p:cNvSpPr txBox="1"/>
          <p:nvPr/>
        </p:nvSpPr>
        <p:spPr>
          <a:xfrm>
            <a:off x="8246407" y="1302099"/>
            <a:ext cx="3794139" cy="3600986"/>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（三）防范人工智能技术失控风险</a:t>
            </a:r>
          </a:p>
          <a:p>
            <a:pPr>
              <a:spcBef>
                <a:spcPts val="600"/>
              </a:spcBef>
              <a:buFont typeface="Arial" panose="020B0604020202020204" pitchFamily="34" charset="0"/>
              <a:buChar char="•"/>
            </a:pPr>
            <a:r>
              <a:rPr lang="zh-CN" altLang="en-US" b="1" dirty="0"/>
              <a:t>关键举措</a:t>
            </a:r>
            <a:r>
              <a:rPr lang="zh-CN" altLang="en-US" dirty="0"/>
              <a:t>：建立</a:t>
            </a:r>
            <a:r>
              <a:rPr lang="en-US" altLang="zh-CN" dirty="0"/>
              <a:t>AI</a:t>
            </a:r>
            <a:r>
              <a:rPr lang="zh-CN" altLang="en-US" dirty="0"/>
              <a:t>风险预警与法律协调机制。</a:t>
            </a:r>
          </a:p>
          <a:p>
            <a:pPr>
              <a:spcBef>
                <a:spcPts val="600"/>
              </a:spcBef>
              <a:buFont typeface="Arial" panose="020B0604020202020204" pitchFamily="34" charset="0"/>
              <a:buChar char="•"/>
            </a:pPr>
            <a:r>
              <a:rPr lang="en-US" altLang="zh-CN" i="1" dirty="0"/>
              <a:t>UNESCO</a:t>
            </a:r>
            <a:r>
              <a:rPr lang="zh-CN" altLang="en-US" dirty="0"/>
              <a:t>：</a:t>
            </a:r>
            <a:r>
              <a:rPr lang="en-US" altLang="zh-CN" dirty="0"/>
              <a:t>《</a:t>
            </a:r>
            <a:r>
              <a:rPr lang="zh-CN" altLang="en-US" dirty="0"/>
              <a:t>人工智能伦理问题建议书</a:t>
            </a:r>
            <a:r>
              <a:rPr lang="en-US" altLang="zh-CN" dirty="0"/>
              <a:t>》——</a:t>
            </a:r>
            <a:r>
              <a:rPr lang="zh-CN" altLang="en-US" dirty="0"/>
              <a:t>提供全球伦理治理框架。</a:t>
            </a:r>
          </a:p>
          <a:p>
            <a:pPr>
              <a:spcBef>
                <a:spcPts val="600"/>
              </a:spcBef>
              <a:buFont typeface="Arial" panose="020B0604020202020204" pitchFamily="34" charset="0"/>
              <a:buChar char="•"/>
            </a:pPr>
            <a:r>
              <a:rPr lang="en-US" altLang="zh-CN" i="1" dirty="0"/>
              <a:t>ASEAN</a:t>
            </a:r>
            <a:r>
              <a:rPr lang="zh-CN" altLang="en-US" dirty="0"/>
              <a:t>：建立</a:t>
            </a:r>
            <a:r>
              <a:rPr lang="zh-CN" altLang="en-US" b="1" dirty="0"/>
              <a:t>区域</a:t>
            </a:r>
            <a:r>
              <a:rPr lang="en-US" altLang="zh-CN" b="1" dirty="0"/>
              <a:t>AI</a:t>
            </a:r>
            <a:r>
              <a:rPr lang="zh-CN" altLang="en-US" b="1" dirty="0"/>
              <a:t>伦理协调机制</a:t>
            </a:r>
            <a:r>
              <a:rPr lang="zh-CN" altLang="en-US" dirty="0"/>
              <a:t>，统一成员国标准。</a:t>
            </a:r>
          </a:p>
          <a:p>
            <a:pPr>
              <a:spcBef>
                <a:spcPts val="600"/>
              </a:spcBef>
              <a:buFont typeface="Arial" panose="020B0604020202020204" pitchFamily="34" charset="0"/>
              <a:buChar char="•"/>
            </a:pPr>
            <a:r>
              <a:rPr lang="en-US" altLang="zh-CN" i="1" dirty="0"/>
              <a:t>IAAIL</a:t>
            </a:r>
            <a:r>
              <a:rPr lang="zh-CN" altLang="en-US" dirty="0"/>
              <a:t>（国际人工智能法律协会）：</a:t>
            </a:r>
          </a:p>
          <a:p>
            <a:pPr marL="742950" lvl="1" indent="-285750">
              <a:spcBef>
                <a:spcPts val="600"/>
              </a:spcBef>
              <a:buFont typeface="Arial" panose="020B0604020202020204" pitchFamily="34" charset="0"/>
              <a:buChar char="•"/>
            </a:pPr>
            <a:r>
              <a:rPr lang="zh-CN" altLang="en-US" dirty="0"/>
              <a:t>举办</a:t>
            </a:r>
            <a:r>
              <a:rPr lang="en-US" altLang="zh-CN" b="1" dirty="0"/>
              <a:t>50+</a:t>
            </a:r>
            <a:r>
              <a:rPr lang="zh-CN" altLang="en-US" b="1" dirty="0"/>
              <a:t>场跨国立法研讨</a:t>
            </a:r>
            <a:r>
              <a:rPr lang="zh-CN" altLang="en-US" dirty="0"/>
              <a:t>；</a:t>
            </a:r>
          </a:p>
          <a:p>
            <a:pPr marL="742950" lvl="1" indent="-285750">
              <a:spcBef>
                <a:spcPts val="600"/>
              </a:spcBef>
              <a:buFont typeface="Arial" panose="020B0604020202020204" pitchFamily="34" charset="0"/>
              <a:buChar char="•"/>
            </a:pPr>
            <a:r>
              <a:rPr lang="zh-CN" altLang="en-US" dirty="0"/>
              <a:t>推动</a:t>
            </a:r>
            <a:r>
              <a:rPr lang="en-US" altLang="zh-CN" dirty="0"/>
              <a:t>AI</a:t>
            </a:r>
            <a:r>
              <a:rPr lang="zh-CN" altLang="en-US" dirty="0"/>
              <a:t>法律框架国际协调，影响多国立法。</a:t>
            </a:r>
          </a:p>
        </p:txBody>
      </p:sp>
    </p:spTree>
    <p:custDataLst>
      <p:tags r:id="rId1"/>
    </p:custDataLst>
    <p:extLst>
      <p:ext uri="{BB962C8B-B14F-4D97-AF65-F5344CB8AC3E}">
        <p14:creationId xmlns:p14="http://schemas.microsoft.com/office/powerpoint/2010/main" val="4262484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a:off x="-22809" y="2390665"/>
            <a:ext cx="12242406" cy="4467335"/>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cstate="email">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a:off x="-25203" y="2346937"/>
            <a:ext cx="12242406" cy="4511063"/>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217268" y="501225"/>
            <a:ext cx="3757464" cy="923330"/>
          </a:xfrm>
          <a:prstGeom prst="rect">
            <a:avLst/>
          </a:prstGeom>
          <a:noFill/>
        </p:spPr>
        <p:txBody>
          <a:bodyPr wrap="square" rtlCol="0">
            <a:spAutoFit/>
          </a:bodyPr>
          <a:lstStyle/>
          <a:p>
            <a:pPr algn="dist"/>
            <a:r>
              <a:rPr lang="en-US" altLang="zh-CN" sz="5400" b="1" dirty="0">
                <a:solidFill>
                  <a:schemeClr val="accent1">
                    <a:alpha val="10000"/>
                  </a:schemeClr>
                </a:solidFill>
              </a:rPr>
              <a:t>CONTENT</a:t>
            </a:r>
            <a:endParaRPr lang="zh-CN" altLang="en-US" sz="5400" b="1" dirty="0">
              <a:solidFill>
                <a:schemeClr val="accent1">
                  <a:alpha val="10000"/>
                </a:schemeClr>
              </a:solidFill>
            </a:endParaRPr>
          </a:p>
        </p:txBody>
      </p:sp>
      <p:grpSp>
        <p:nvGrpSpPr>
          <p:cNvPr id="23" name="组合 22"/>
          <p:cNvGrpSpPr/>
          <p:nvPr/>
        </p:nvGrpSpPr>
        <p:grpSpPr>
          <a:xfrm flipV="1">
            <a:off x="-74938" y="2362199"/>
            <a:ext cx="12341876" cy="1569939"/>
            <a:chOff x="-58746" y="3291695"/>
            <a:chExt cx="12140523" cy="1710655"/>
          </a:xfrm>
        </p:grpSpPr>
        <p:sp>
          <p:nvSpPr>
            <p:cNvPr id="18" name="任意多边形: 形状 17"/>
            <p:cNvSpPr/>
            <p:nvPr/>
          </p:nvSpPr>
          <p:spPr>
            <a:xfrm>
              <a:off x="5985777" y="3291695"/>
              <a:ext cx="6096000"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5"/>
              <a:ext cx="6127973"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250591" y="873990"/>
            <a:ext cx="1690818" cy="830997"/>
          </a:xfrm>
          <a:prstGeom prst="rect">
            <a:avLst/>
          </a:prstGeom>
          <a:noFill/>
        </p:spPr>
        <p:txBody>
          <a:bodyPr wrap="square" rtlCol="0">
            <a:spAutoFit/>
          </a:bodyPr>
          <a:lstStyle/>
          <a:p>
            <a:pPr algn="dist"/>
            <a:r>
              <a:rPr lang="zh-CN" altLang="en-US" sz="4800" b="1" dirty="0">
                <a:solidFill>
                  <a:schemeClr val="accent1"/>
                </a:solidFill>
              </a:rPr>
              <a:t>目录</a:t>
            </a:r>
          </a:p>
        </p:txBody>
      </p:sp>
      <p:sp>
        <p:nvSpPr>
          <p:cNvPr id="11" name="文本框 10"/>
          <p:cNvSpPr txBox="1"/>
          <p:nvPr/>
        </p:nvSpPr>
        <p:spPr>
          <a:xfrm>
            <a:off x="1559949" y="3793647"/>
            <a:ext cx="946604" cy="830997"/>
          </a:xfrm>
          <a:prstGeom prst="rect">
            <a:avLst/>
          </a:prstGeom>
          <a:noFill/>
        </p:spPr>
        <p:txBody>
          <a:bodyPr wrap="square" rtlCol="0">
            <a:spAutoFit/>
          </a:bodyPr>
          <a:lstStyle/>
          <a:p>
            <a:pPr algn="ctr"/>
            <a:r>
              <a:rPr lang="en-US" altLang="zh-CN" sz="4800" b="1" dirty="0">
                <a:solidFill>
                  <a:schemeClr val="bg1"/>
                </a:solidFill>
              </a:rPr>
              <a:t>01</a:t>
            </a:r>
            <a:endParaRPr lang="zh-CN" altLang="en-US" sz="4800" b="1" dirty="0">
              <a:solidFill>
                <a:schemeClr val="bg1"/>
              </a:solidFill>
            </a:endParaRPr>
          </a:p>
        </p:txBody>
      </p:sp>
      <p:sp>
        <p:nvSpPr>
          <p:cNvPr id="27" name="文本框 26"/>
          <p:cNvSpPr txBox="1"/>
          <p:nvPr/>
        </p:nvSpPr>
        <p:spPr>
          <a:xfrm>
            <a:off x="1182684" y="4501533"/>
            <a:ext cx="1701134" cy="707886"/>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人工智能与国际贸易</a:t>
            </a:r>
          </a:p>
        </p:txBody>
      </p:sp>
      <p:sp>
        <p:nvSpPr>
          <p:cNvPr id="28" name="文本框 27"/>
          <p:cNvSpPr txBox="1"/>
          <p:nvPr/>
        </p:nvSpPr>
        <p:spPr>
          <a:xfrm>
            <a:off x="5367822" y="4416629"/>
            <a:ext cx="1635281" cy="707886"/>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人工智能与国际投资</a:t>
            </a:r>
          </a:p>
        </p:txBody>
      </p:sp>
      <p:sp>
        <p:nvSpPr>
          <p:cNvPr id="52" name="文本框 51"/>
          <p:cNvSpPr txBox="1"/>
          <p:nvPr/>
        </p:nvSpPr>
        <p:spPr>
          <a:xfrm>
            <a:off x="5677311" y="3708743"/>
            <a:ext cx="946604" cy="830997"/>
          </a:xfrm>
          <a:prstGeom prst="rect">
            <a:avLst/>
          </a:prstGeom>
          <a:noFill/>
        </p:spPr>
        <p:txBody>
          <a:bodyPr wrap="square" rtlCol="0">
            <a:spAutoFit/>
          </a:bodyPr>
          <a:lstStyle/>
          <a:p>
            <a:pPr algn="ctr"/>
            <a:r>
              <a:rPr lang="en-US" altLang="zh-CN" sz="4800" b="1" dirty="0">
                <a:solidFill>
                  <a:schemeClr val="bg1"/>
                </a:solidFill>
              </a:rPr>
              <a:t>02</a:t>
            </a:r>
            <a:endParaRPr lang="zh-CN" altLang="en-US" sz="4800" b="1" dirty="0">
              <a:solidFill>
                <a:schemeClr val="bg1"/>
              </a:solidFill>
            </a:endParaRPr>
          </a:p>
        </p:txBody>
      </p:sp>
      <p:grpSp>
        <p:nvGrpSpPr>
          <p:cNvPr id="7" name="组合 6"/>
          <p:cNvGrpSpPr/>
          <p:nvPr/>
        </p:nvGrpSpPr>
        <p:grpSpPr>
          <a:xfrm>
            <a:off x="5555615" y="191008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
        <p:nvSpPr>
          <p:cNvPr id="22" name="文本框 21">
            <a:extLst>
              <a:ext uri="{FF2B5EF4-FFF2-40B4-BE49-F238E27FC236}">
                <a16:creationId xmlns:a16="http://schemas.microsoft.com/office/drawing/2014/main" id="{9F49FFDD-8FD5-4EB9-8EAC-26B11B206DD3}"/>
              </a:ext>
            </a:extLst>
          </p:cNvPr>
          <p:cNvSpPr txBox="1"/>
          <p:nvPr/>
        </p:nvSpPr>
        <p:spPr>
          <a:xfrm>
            <a:off x="9175817" y="4500174"/>
            <a:ext cx="1613913" cy="707886"/>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人工智能与国际合作</a:t>
            </a:r>
          </a:p>
        </p:txBody>
      </p:sp>
      <p:sp>
        <p:nvSpPr>
          <p:cNvPr id="24" name="文本框 23">
            <a:extLst>
              <a:ext uri="{FF2B5EF4-FFF2-40B4-BE49-F238E27FC236}">
                <a16:creationId xmlns:a16="http://schemas.microsoft.com/office/drawing/2014/main" id="{437CFCE7-EACB-4402-A331-7795B111F4DB}"/>
              </a:ext>
            </a:extLst>
          </p:cNvPr>
          <p:cNvSpPr txBox="1"/>
          <p:nvPr/>
        </p:nvSpPr>
        <p:spPr>
          <a:xfrm>
            <a:off x="9487107" y="3792288"/>
            <a:ext cx="946604" cy="830997"/>
          </a:xfrm>
          <a:prstGeom prst="rect">
            <a:avLst/>
          </a:prstGeom>
          <a:noFill/>
        </p:spPr>
        <p:txBody>
          <a:bodyPr wrap="square" rtlCol="0">
            <a:spAutoFit/>
          </a:bodyPr>
          <a:lstStyle/>
          <a:p>
            <a:pPr algn="ctr"/>
            <a:r>
              <a:rPr lang="en-US" altLang="zh-CN" sz="4800" b="1" dirty="0">
                <a:solidFill>
                  <a:schemeClr val="bg1"/>
                </a:solidFill>
              </a:rPr>
              <a:t>03</a:t>
            </a:r>
            <a:endParaRPr lang="zh-CN" altLang="en-US" sz="4800" b="1" dirty="0">
              <a:solidFill>
                <a:schemeClr val="bg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人工智能与国际合作</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58736" y="940563"/>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en-US" sz="2000" b="1" dirty="0">
                <a:latin typeface="Microsoft YaHei" panose="020B0503020204020204" pitchFamily="34" charset="-122"/>
                <a:ea typeface="Microsoft YaHei" panose="020B0503020204020204" pitchFamily="34" charset="-122"/>
              </a:rPr>
              <a:t>五、</a:t>
            </a:r>
            <a:r>
              <a:rPr lang="zh-CN"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rPr>
              <a:t>人工智能促进国际合作的挑战与机遇</a:t>
            </a:r>
            <a:r>
              <a:rPr lang="zh-CN" altLang="zh-CN" sz="2000" dirty="0">
                <a:effectLst/>
                <a:latin typeface="Microsoft YaHei" panose="020B0503020204020204" pitchFamily="34" charset="-122"/>
                <a:ea typeface="Microsoft YaHei" panose="020B0503020204020204" pitchFamily="34" charset="-122"/>
              </a:rPr>
              <a:t> </a:t>
            </a:r>
            <a:endParaRPr lang="zh-CN" altLang="zh-CN" sz="20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682E71E-53B6-802E-3CA7-98A7AE0A90C4}"/>
              </a:ext>
            </a:extLst>
          </p:cNvPr>
          <p:cNvSpPr txBox="1"/>
          <p:nvPr/>
        </p:nvSpPr>
        <p:spPr>
          <a:xfrm>
            <a:off x="321606" y="1593178"/>
            <a:ext cx="5638927" cy="2492990"/>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（一）缩小全球人工智能发展鸿沟</a:t>
            </a:r>
          </a:p>
          <a:p>
            <a:pPr>
              <a:spcBef>
                <a:spcPts val="600"/>
              </a:spcBef>
            </a:pPr>
            <a:r>
              <a:rPr lang="zh-CN" altLang="en-US" dirty="0"/>
              <a:t>全球</a:t>
            </a:r>
            <a:r>
              <a:rPr lang="en-US" altLang="zh-CN" dirty="0"/>
              <a:t>AI</a:t>
            </a:r>
            <a:r>
              <a:rPr lang="zh-CN" altLang="en-US" dirty="0"/>
              <a:t>发展不平衡或加剧经济不平等。</a:t>
            </a:r>
          </a:p>
          <a:p>
            <a:pPr>
              <a:spcBef>
                <a:spcPts val="600"/>
              </a:spcBef>
            </a:pPr>
            <a:r>
              <a:rPr lang="zh-CN" altLang="en-US" b="1" dirty="0"/>
              <a:t>关键举措</a:t>
            </a:r>
            <a:r>
              <a:rPr lang="zh-CN" altLang="en-US" dirty="0"/>
              <a:t>：</a:t>
            </a:r>
          </a:p>
          <a:p>
            <a:pPr lvl="1">
              <a:spcBef>
                <a:spcPts val="600"/>
              </a:spcBef>
            </a:pPr>
            <a:r>
              <a:rPr lang="zh-CN" altLang="en-US" dirty="0"/>
              <a:t>发达国家加强技术转移与培训支持；</a:t>
            </a:r>
          </a:p>
          <a:p>
            <a:pPr lvl="1">
              <a:spcBef>
                <a:spcPts val="600"/>
              </a:spcBef>
            </a:pPr>
            <a:r>
              <a:rPr lang="zh-CN" altLang="en-US" dirty="0"/>
              <a:t>国际组织设立</a:t>
            </a:r>
            <a:r>
              <a:rPr lang="en-US" altLang="zh-CN" dirty="0"/>
              <a:t>AI</a:t>
            </a:r>
            <a:r>
              <a:rPr lang="zh-CN" altLang="en-US" dirty="0"/>
              <a:t>基础设施援助基金；</a:t>
            </a:r>
          </a:p>
          <a:p>
            <a:pPr lvl="1">
              <a:spcBef>
                <a:spcPts val="600"/>
              </a:spcBef>
            </a:pPr>
            <a:r>
              <a:rPr lang="zh-CN" altLang="en-US" dirty="0"/>
              <a:t>建立全球</a:t>
            </a:r>
            <a:r>
              <a:rPr lang="en-US" altLang="zh-CN" dirty="0"/>
              <a:t>AI</a:t>
            </a:r>
            <a:r>
              <a:rPr lang="zh-CN" altLang="en-US" dirty="0"/>
              <a:t>人才流动机制，促进知识共享。</a:t>
            </a:r>
          </a:p>
          <a:p>
            <a:pPr>
              <a:spcBef>
                <a:spcPts val="600"/>
              </a:spcBef>
            </a:pPr>
            <a:r>
              <a:rPr lang="zh-CN" altLang="en-US" b="1" dirty="0"/>
              <a:t>目标：构建普惠、共享的人工智能发展格局。</a:t>
            </a:r>
            <a:endParaRPr lang="zh-CN" altLang="en-US" dirty="0"/>
          </a:p>
        </p:txBody>
      </p:sp>
      <p:sp>
        <p:nvSpPr>
          <p:cNvPr id="3" name="文本框 2">
            <a:extLst>
              <a:ext uri="{FF2B5EF4-FFF2-40B4-BE49-F238E27FC236}">
                <a16:creationId xmlns:a16="http://schemas.microsoft.com/office/drawing/2014/main" id="{A98DBD9F-DE1F-6648-F7DD-AF9757374F8F}"/>
              </a:ext>
            </a:extLst>
          </p:cNvPr>
          <p:cNvSpPr txBox="1"/>
          <p:nvPr/>
        </p:nvSpPr>
        <p:spPr>
          <a:xfrm>
            <a:off x="6231467" y="1588949"/>
            <a:ext cx="5638927" cy="2416046"/>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（二）加强数据治理与共享</a:t>
            </a:r>
          </a:p>
          <a:p>
            <a:pPr marL="285750" indent="-285750">
              <a:spcBef>
                <a:spcPts val="600"/>
              </a:spcBef>
              <a:buFont typeface="Arial" panose="020B0604020202020204" pitchFamily="34" charset="0"/>
              <a:buChar char="•"/>
            </a:pPr>
            <a:r>
              <a:rPr lang="zh-CN" altLang="en-US" dirty="0"/>
              <a:t>数据是</a:t>
            </a:r>
            <a:r>
              <a:rPr lang="en-US" altLang="zh-CN" dirty="0"/>
              <a:t>AI</a:t>
            </a:r>
            <a:r>
              <a:rPr lang="zh-CN" altLang="en-US" dirty="0"/>
              <a:t>发展的“燃料”，但隐私与主权矛盾突出。</a:t>
            </a:r>
          </a:p>
          <a:p>
            <a:pPr marL="285750" indent="-285750">
              <a:spcBef>
                <a:spcPts val="600"/>
              </a:spcBef>
              <a:buFont typeface="Arial" panose="020B0604020202020204" pitchFamily="34" charset="0"/>
              <a:buChar char="•"/>
            </a:pPr>
            <a:r>
              <a:rPr lang="zh-CN" altLang="en-US" b="1" dirty="0"/>
              <a:t>合作路径</a:t>
            </a:r>
            <a:r>
              <a:rPr lang="zh-CN" altLang="en-US" dirty="0"/>
              <a:t>：</a:t>
            </a:r>
          </a:p>
          <a:p>
            <a:pPr marL="742950" lvl="1" indent="-285750">
              <a:spcBef>
                <a:spcPts val="600"/>
              </a:spcBef>
              <a:buFont typeface="Arial" panose="020B0604020202020204" pitchFamily="34" charset="0"/>
              <a:buChar char="•"/>
            </a:pPr>
            <a:r>
              <a:rPr lang="zh-CN" altLang="en-US" dirty="0"/>
              <a:t>建立国际数据治理框架，平衡安全与流动；</a:t>
            </a:r>
          </a:p>
          <a:p>
            <a:pPr marL="742950" lvl="1" indent="-285750">
              <a:spcBef>
                <a:spcPts val="600"/>
              </a:spcBef>
              <a:buFont typeface="Arial" panose="020B0604020202020204" pitchFamily="34" charset="0"/>
              <a:buChar char="•"/>
            </a:pPr>
            <a:r>
              <a:rPr lang="zh-CN" altLang="en-US" dirty="0"/>
              <a:t>推进“数据信托”与</a:t>
            </a:r>
            <a:r>
              <a:rPr lang="zh-CN" altLang="en-US" b="1" dirty="0"/>
              <a:t>联邦学习</a:t>
            </a:r>
            <a:r>
              <a:rPr lang="zh-CN" altLang="en-US" dirty="0"/>
              <a:t>机制，实现“数据不动、模型动”；</a:t>
            </a:r>
          </a:p>
          <a:p>
            <a:pPr marL="742950" lvl="1" indent="-285750">
              <a:spcBef>
                <a:spcPts val="600"/>
              </a:spcBef>
              <a:buFont typeface="Arial" panose="020B0604020202020204" pitchFamily="34" charset="0"/>
              <a:buChar char="•"/>
            </a:pPr>
            <a:r>
              <a:rPr lang="zh-CN" altLang="en-US" dirty="0"/>
              <a:t>形成国际间可信的数据合作生态。</a:t>
            </a:r>
          </a:p>
        </p:txBody>
      </p:sp>
      <p:sp>
        <p:nvSpPr>
          <p:cNvPr id="5" name="文本框 4">
            <a:extLst>
              <a:ext uri="{FF2B5EF4-FFF2-40B4-BE49-F238E27FC236}">
                <a16:creationId xmlns:a16="http://schemas.microsoft.com/office/drawing/2014/main" id="{372306EB-BD1C-D1F1-9426-6748A240B08A}"/>
              </a:ext>
            </a:extLst>
          </p:cNvPr>
          <p:cNvSpPr txBox="1"/>
          <p:nvPr/>
        </p:nvSpPr>
        <p:spPr>
          <a:xfrm>
            <a:off x="321606" y="4240055"/>
            <a:ext cx="5638927" cy="2139047"/>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（三）构建负责任的人工智能创新生态</a:t>
            </a:r>
          </a:p>
          <a:p>
            <a:pPr marL="285750" indent="-285750">
              <a:spcBef>
                <a:spcPts val="600"/>
              </a:spcBef>
              <a:buFont typeface="Arial" panose="020B0604020202020204" pitchFamily="34" charset="0"/>
              <a:buChar char="•"/>
            </a:pPr>
            <a:r>
              <a:rPr lang="zh-CN" altLang="en-US" dirty="0"/>
              <a:t>强化伦理与安全监管：</a:t>
            </a:r>
          </a:p>
          <a:p>
            <a:pPr marL="742950" lvl="1" indent="-285750">
              <a:spcBef>
                <a:spcPts val="600"/>
              </a:spcBef>
              <a:buFont typeface="Arial" panose="020B0604020202020204" pitchFamily="34" charset="0"/>
              <a:buChar char="•"/>
            </a:pPr>
            <a:r>
              <a:rPr lang="zh-CN" altLang="en-US" dirty="0"/>
              <a:t>建立全球</a:t>
            </a:r>
            <a:r>
              <a:rPr lang="en-US" altLang="zh-CN" dirty="0"/>
              <a:t>AI</a:t>
            </a:r>
            <a:r>
              <a:rPr lang="zh-CN" altLang="en-US" dirty="0"/>
              <a:t>安全监测网络；</a:t>
            </a:r>
          </a:p>
          <a:p>
            <a:pPr marL="742950" lvl="1" indent="-285750">
              <a:spcBef>
                <a:spcPts val="600"/>
              </a:spcBef>
              <a:buFont typeface="Arial" panose="020B0604020202020204" pitchFamily="34" charset="0"/>
              <a:buChar char="•"/>
            </a:pPr>
            <a:r>
              <a:rPr lang="zh-CN" altLang="en-US" dirty="0"/>
              <a:t>完善伦理审查机制与透明问责制度；</a:t>
            </a:r>
          </a:p>
          <a:p>
            <a:pPr marL="742950" lvl="1" indent="-285750">
              <a:spcBef>
                <a:spcPts val="600"/>
              </a:spcBef>
              <a:buFont typeface="Arial" panose="020B0604020202020204" pitchFamily="34" charset="0"/>
              <a:buChar char="•"/>
            </a:pPr>
            <a:r>
              <a:rPr lang="zh-CN" altLang="en-US" dirty="0"/>
              <a:t>防止</a:t>
            </a:r>
            <a:r>
              <a:rPr lang="en-US" altLang="zh-CN" dirty="0"/>
              <a:t>AI</a:t>
            </a:r>
            <a:r>
              <a:rPr lang="zh-CN" altLang="en-US" dirty="0"/>
              <a:t>滥用与“黑箱”风险。</a:t>
            </a:r>
          </a:p>
          <a:p>
            <a:pPr marL="285750" indent="-285750">
              <a:spcBef>
                <a:spcPts val="600"/>
              </a:spcBef>
              <a:buFont typeface="Arial" panose="020B0604020202020204" pitchFamily="34" charset="0"/>
              <a:buChar char="•"/>
            </a:pPr>
            <a:r>
              <a:rPr lang="zh-CN" altLang="en-US" b="1" dirty="0"/>
              <a:t>核心理念：创新与责任并重。</a:t>
            </a:r>
            <a:endParaRPr lang="zh-CN" altLang="en-US" dirty="0"/>
          </a:p>
        </p:txBody>
      </p:sp>
      <p:sp>
        <p:nvSpPr>
          <p:cNvPr id="7" name="文本框 6">
            <a:extLst>
              <a:ext uri="{FF2B5EF4-FFF2-40B4-BE49-F238E27FC236}">
                <a16:creationId xmlns:a16="http://schemas.microsoft.com/office/drawing/2014/main" id="{6AB5274C-4743-B869-68DD-80BC7B89FD38}"/>
              </a:ext>
            </a:extLst>
          </p:cNvPr>
          <p:cNvSpPr txBox="1"/>
          <p:nvPr/>
        </p:nvSpPr>
        <p:spPr>
          <a:xfrm>
            <a:off x="6231467" y="4240055"/>
            <a:ext cx="5638927" cy="2492990"/>
          </a:xfrm>
          <a:prstGeom prst="rect">
            <a:avLst/>
          </a:prstGeom>
          <a:noFill/>
          <a:ln w="19050">
            <a:solidFill>
              <a:schemeClr val="accent1"/>
            </a:solidFill>
            <a:prstDash val="dash"/>
          </a:ln>
        </p:spPr>
        <p:txBody>
          <a:bodyPr wrap="square" rtlCol="0">
            <a:spAutoFit/>
          </a:bodyPr>
          <a:lstStyle/>
          <a:p>
            <a:pPr>
              <a:spcBef>
                <a:spcPts val="600"/>
              </a:spcBef>
            </a:pPr>
            <a:r>
              <a:rPr lang="zh-CN" altLang="en-US" b="1" dirty="0"/>
              <a:t>（四）深化多边人工智能治理</a:t>
            </a:r>
          </a:p>
          <a:p>
            <a:pPr marL="285750" indent="-285750">
              <a:spcBef>
                <a:spcPts val="600"/>
              </a:spcBef>
              <a:buFont typeface="Arial" panose="020B0604020202020204" pitchFamily="34" charset="0"/>
              <a:buChar char="•"/>
            </a:pPr>
            <a:r>
              <a:rPr lang="zh-CN" altLang="en-US" dirty="0"/>
              <a:t>单边行动难应对</a:t>
            </a:r>
            <a:r>
              <a:rPr lang="en-US" altLang="zh-CN" dirty="0"/>
              <a:t>AI</a:t>
            </a:r>
            <a:r>
              <a:rPr lang="zh-CN" altLang="en-US" dirty="0"/>
              <a:t>全球挑战。</a:t>
            </a:r>
          </a:p>
          <a:p>
            <a:pPr marL="285750" indent="-285750">
              <a:spcBef>
                <a:spcPts val="600"/>
              </a:spcBef>
              <a:buFont typeface="Arial" panose="020B0604020202020204" pitchFamily="34" charset="0"/>
              <a:buChar char="•"/>
            </a:pPr>
            <a:r>
              <a:rPr lang="zh-CN" altLang="en-US" b="1" dirty="0"/>
              <a:t>行动方向</a:t>
            </a:r>
            <a:r>
              <a:rPr lang="zh-CN" altLang="en-US" dirty="0"/>
              <a:t>：</a:t>
            </a:r>
          </a:p>
          <a:p>
            <a:pPr marL="742950" lvl="1" indent="-285750">
              <a:spcBef>
                <a:spcPts val="600"/>
              </a:spcBef>
              <a:buFont typeface="Arial" panose="020B0604020202020204" pitchFamily="34" charset="0"/>
              <a:buChar char="•"/>
            </a:pPr>
            <a:r>
              <a:rPr lang="zh-CN" altLang="en-US" dirty="0"/>
              <a:t>完善联合国框架下</a:t>
            </a:r>
            <a:r>
              <a:rPr lang="en-US" altLang="zh-CN" dirty="0"/>
              <a:t>AI</a:t>
            </a:r>
            <a:r>
              <a:rPr lang="zh-CN" altLang="en-US" dirty="0"/>
              <a:t>治理机制；</a:t>
            </a:r>
          </a:p>
          <a:p>
            <a:pPr marL="742950" lvl="1" indent="-285750">
              <a:spcBef>
                <a:spcPts val="600"/>
              </a:spcBef>
              <a:buFont typeface="Arial" panose="020B0604020202020204" pitchFamily="34" charset="0"/>
              <a:buChar char="•"/>
            </a:pPr>
            <a:r>
              <a:rPr lang="zh-CN" altLang="en-US" dirty="0"/>
              <a:t>强化区域合作组织的协调功能；</a:t>
            </a:r>
          </a:p>
          <a:p>
            <a:pPr marL="742950" lvl="1" indent="-285750">
              <a:spcBef>
                <a:spcPts val="600"/>
              </a:spcBef>
              <a:buFont typeface="Arial" panose="020B0604020202020204" pitchFamily="34" charset="0"/>
              <a:buChar char="•"/>
            </a:pPr>
            <a:r>
              <a:rPr lang="zh-CN" altLang="en-US" dirty="0"/>
              <a:t>推动政府、企业、学界共同参与治理。</a:t>
            </a:r>
          </a:p>
          <a:p>
            <a:pPr marL="285750" indent="-285750">
              <a:spcBef>
                <a:spcPts val="600"/>
              </a:spcBef>
              <a:buFont typeface="Arial" panose="020B0604020202020204" pitchFamily="34" charset="0"/>
              <a:buChar char="•"/>
            </a:pPr>
            <a:r>
              <a:rPr lang="zh-CN" altLang="en-US" b="1" dirty="0"/>
              <a:t>目标：构建包容、公平、协同的全球</a:t>
            </a:r>
            <a:r>
              <a:rPr lang="en-US" altLang="zh-CN" b="1" dirty="0"/>
              <a:t>AI</a:t>
            </a:r>
            <a:r>
              <a:rPr lang="zh-CN" altLang="en-US" b="1" dirty="0"/>
              <a:t>治理体系。</a:t>
            </a:r>
            <a:endParaRPr lang="zh-CN" altLang="en-US" dirty="0"/>
          </a:p>
        </p:txBody>
      </p:sp>
    </p:spTree>
    <p:custDataLst>
      <p:tags r:id="rId1"/>
    </p:custDataLst>
    <p:extLst>
      <p:ext uri="{BB962C8B-B14F-4D97-AF65-F5344CB8AC3E}">
        <p14:creationId xmlns:p14="http://schemas.microsoft.com/office/powerpoint/2010/main" val="369997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92BE7081-FB30-129D-F983-570CE27446D1}"/>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BE5CE61B-C7BE-5C24-BE65-E3A1FCACEEE8}"/>
                </a:ext>
              </a:extLst>
            </p:cNvPr>
            <p:cNvSpPr/>
            <p:nvPr>
              <p:custDataLst>
                <p:tags r:id="rId1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a:extLst>
                <a:ext uri="{FF2B5EF4-FFF2-40B4-BE49-F238E27FC236}">
                  <a16:creationId xmlns:a16="http://schemas.microsoft.com/office/drawing/2014/main" id="{B816296F-958B-8BF1-004D-D80450718CA4}"/>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a:extLst>
                <a:ext uri="{FF2B5EF4-FFF2-40B4-BE49-F238E27FC236}">
                  <a16:creationId xmlns:a16="http://schemas.microsoft.com/office/drawing/2014/main" id="{C489BDC8-49EE-2A58-A4E3-271F55C4A7B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71711894-E7A6-905D-0E09-B80E7A71AE4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7848E36B-AFEB-B740-77A9-B7F2AED000A6}"/>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人工智能在应对全球气候变化中的主要作用是（ ）</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4964D5FF-B6BC-7F87-8220-6FCF719B15D3}"/>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zh-CN" altLang="en-US" sz="2800" dirty="0"/>
              <a:t>通过调整国际能源价格控制碳排放</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C9D9CA17-F952-E1FB-4067-2078334DC2A0}"/>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zh-CN" altLang="en-US" sz="2800" dirty="0"/>
              <a:t>通过人工操作提高气候模型的精确度</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228690C6-3AA4-4995-0C4E-FB86B0C023C8}"/>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zh-CN" altLang="en-US" sz="2800" dirty="0"/>
              <a:t>通过大数据与卫星图像分析提升气候监测与预测能力</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EEBCD27D-D44B-2E1A-5AB5-5B493F368416}"/>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zh-CN" altLang="en-US" sz="2800" dirty="0"/>
              <a:t>通过减少国际贸易往来降低环境污染</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291981CC-697E-82A7-B92D-AB800E324CFE}"/>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A1610170-049B-F9F8-9474-CA61AEC25ADD}"/>
              </a:ext>
            </a:extLst>
          </p:cNvPr>
          <p:cNvSpPr>
            <a:spLocks noChangeAspect="1"/>
          </p:cNvSpPr>
          <p:nvPr>
            <p:custDataLst>
              <p:tags r:id="rId9"/>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9C601942-4B97-A26A-541D-C7A0B6B514E9}"/>
              </a:ext>
            </a:extLst>
          </p:cNvPr>
          <p:cNvSpPr>
            <a:spLocks noChangeAspect="1"/>
          </p:cNvSpPr>
          <p:nvPr>
            <p:custDataLst>
              <p:tags r:id="rId10"/>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D4E646CB-8F56-9D2D-FA0B-D0FCC3B34A37}"/>
              </a:ext>
            </a:extLst>
          </p:cNvPr>
          <p:cNvSpPr>
            <a:spLocks noChangeAspect="1"/>
          </p:cNvSpPr>
          <p:nvPr>
            <p:custDataLst>
              <p:tags r:id="rId11"/>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5ACC3C31-5EA5-06A2-718B-39ECBB9DC081}"/>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2876BD59-BF45-AAE0-82EF-C790E5D22ED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619092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48EDF63-4BEC-7C9F-5E3B-D0BEBCD00300}"/>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A360857D-A0D2-E8BA-8775-2FBDF233E817}"/>
                </a:ext>
              </a:extLst>
            </p:cNvPr>
            <p:cNvSpPr/>
            <p:nvPr>
              <p:custDataLst>
                <p:tags r:id="rId10"/>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a:extLst>
                <a:ext uri="{FF2B5EF4-FFF2-40B4-BE49-F238E27FC236}">
                  <a16:creationId xmlns:a16="http://schemas.microsoft.com/office/drawing/2014/main" id="{584DD0F5-B675-FAD6-E563-F883C40B7E3D}"/>
                </a:ext>
              </a:extLst>
            </p:cNvPr>
            <p:cNvSpPr/>
            <p:nvPr>
              <p:custDataLst>
                <p:tags r:id="rId11"/>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a:extLst>
                <a:ext uri="{FF2B5EF4-FFF2-40B4-BE49-F238E27FC236}">
                  <a16:creationId xmlns:a16="http://schemas.microsoft.com/office/drawing/2014/main" id="{09D3A5EE-B432-9C63-0BF8-EE66CD771F5E}"/>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7" name="TipText">
              <a:extLst>
                <a:ext uri="{FF2B5EF4-FFF2-40B4-BE49-F238E27FC236}">
                  <a16:creationId xmlns:a16="http://schemas.microsoft.com/office/drawing/2014/main" id="{9BF2C37C-8E72-C0CA-9452-2976C950E4FB}"/>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9" name="文本框 8">
            <a:extLst>
              <a:ext uri="{FF2B5EF4-FFF2-40B4-BE49-F238E27FC236}">
                <a16:creationId xmlns:a16="http://schemas.microsoft.com/office/drawing/2014/main" id="{D88ECB3A-9534-D907-04CE-49D011CD1FB2}"/>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人工智能的快速发展削弱了各国在技术标准制定方面的合作意愿。</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35135EE4-7525-B05B-4091-EFEF14F52D35}"/>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a:t>
            </a:r>
          </a:p>
        </p:txBody>
      </p:sp>
      <p:sp>
        <p:nvSpPr>
          <p:cNvPr id="11" name="文本框 10">
            <a:extLst>
              <a:ext uri="{FF2B5EF4-FFF2-40B4-BE49-F238E27FC236}">
                <a16:creationId xmlns:a16="http://schemas.microsoft.com/office/drawing/2014/main" id="{8D467FD5-7B6B-509F-8162-3A79092FDC72}"/>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a:t>
            </a:r>
          </a:p>
        </p:txBody>
      </p:sp>
      <p:sp>
        <p:nvSpPr>
          <p:cNvPr id="14" name="椭圆 13">
            <a:extLst>
              <a:ext uri="{FF2B5EF4-FFF2-40B4-BE49-F238E27FC236}">
                <a16:creationId xmlns:a16="http://schemas.microsoft.com/office/drawing/2014/main" id="{F486669A-3CAC-7792-463E-DDD0FEA2DBE7}"/>
              </a:ext>
            </a:extLst>
          </p:cNvPr>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660B623F-F72F-2D19-4837-671E3411C948}"/>
              </a:ext>
            </a:extLst>
          </p:cNvPr>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52D7DCBE-98F6-2803-82AE-59D80DE5CC4C}"/>
              </a:ext>
            </a:extLst>
          </p:cNvPr>
          <p:cNvSpPr/>
          <p:nvPr>
            <p:custDataLst>
              <p:tags r:id="rId8"/>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7D2A4B79-1BEA-5151-6E5E-1A996EAE94F1}"/>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931897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cstate="email">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7986" y="0"/>
            <a:ext cx="12217204"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993807" y="1705229"/>
            <a:ext cx="8204386"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THANKS!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740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6"/>
            <a:stretch>
              <a:fillRect/>
            </a:stretch>
          </p:blipFill>
          <p:spPr>
            <a:xfrm>
              <a:off x="11324" y="6238"/>
              <a:ext cx="1533" cy="1488"/>
            </a:xfrm>
            <a:prstGeom prst="ellipse">
              <a:avLst/>
            </a:prstGeom>
            <a:noFill/>
            <a:ln w="9525">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252914" y="-35246"/>
            <a:ext cx="7939086" cy="6892294"/>
            <a:chOff x="4252914" y="-35246"/>
            <a:chExt cx="7939086" cy="6892294"/>
          </a:xfrm>
        </p:grpSpPr>
        <p:sp>
          <p:nvSpPr>
            <p:cNvPr id="17" name="任意多边形: 形状 16"/>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cstate="email"/>
              <a:srcRect/>
              <a:tile tx="1270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5400000">
            <a:off x="1628488" y="2426303"/>
            <a:ext cx="7010399" cy="1853000"/>
            <a:chOff x="-58746" y="3273472"/>
            <a:chExt cx="12140523" cy="1772615"/>
          </a:xfrm>
        </p:grpSpPr>
        <p:sp>
          <p:nvSpPr>
            <p:cNvPr id="18" name="任意多边形: 形状 17"/>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01</a:t>
            </a:r>
            <a:endParaRPr lang="zh-CN" altLang="en-US" sz="16600" b="1" dirty="0">
              <a:solidFill>
                <a:schemeClr val="accent1"/>
              </a:solidFill>
            </a:endParaRPr>
          </a:p>
        </p:txBody>
      </p:sp>
      <p:sp>
        <p:nvSpPr>
          <p:cNvPr id="11" name="矩形 10"/>
          <p:cNvSpPr/>
          <p:nvPr/>
        </p:nvSpPr>
        <p:spPr>
          <a:xfrm>
            <a:off x="1489321" y="3383558"/>
            <a:ext cx="2035486"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ONE</a:t>
            </a:r>
            <a:endParaRPr lang="zh-CN" altLang="en-US" sz="2400" dirty="0">
              <a:solidFill>
                <a:schemeClr val="accent1"/>
              </a:solidFill>
            </a:endParaRPr>
          </a:p>
        </p:txBody>
      </p:sp>
      <p:sp>
        <p:nvSpPr>
          <p:cNvPr id="25" name="文本框 24"/>
          <p:cNvSpPr txBox="1"/>
          <p:nvPr/>
        </p:nvSpPr>
        <p:spPr>
          <a:xfrm>
            <a:off x="5625709" y="2827639"/>
            <a:ext cx="6237740"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人工智能与国际贸易</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0.612244897959188,&quot;FooterHeight&quot;:10.0,&quot;SideMargin&quot;:6.4,&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ISLIDE.ICON" val="#46247;"/>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1.xml><?xml version="1.0" encoding="utf-8"?>
<p:tagLst xmlns:a="http://schemas.openxmlformats.org/drawingml/2006/main" xmlns:r="http://schemas.openxmlformats.org/officeDocument/2006/relationships" xmlns:p="http://schemas.openxmlformats.org/presentationml/2006/main">
  <p:tag name="ISLIDE.ICON" val="#46247;"/>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ISLIDE.ICON" val="#46247;"/>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ISLIDE.ICON" val="#46247;"/>
</p:tagLst>
</file>

<file path=ppt/tags/tag127.xml><?xml version="1.0" encoding="utf-8"?>
<p:tagLst xmlns:a="http://schemas.openxmlformats.org/drawingml/2006/main" xmlns:r="http://schemas.openxmlformats.org/officeDocument/2006/relationships" xmlns:p="http://schemas.openxmlformats.org/presentationml/2006/main">
  <p:tag name="ISLIDE.ICON" val="#46247;"/>
</p:tagLst>
</file>

<file path=ppt/tags/tag128.xml><?xml version="1.0" encoding="utf-8"?>
<p:tagLst xmlns:a="http://schemas.openxmlformats.org/drawingml/2006/main" xmlns:r="http://schemas.openxmlformats.org/officeDocument/2006/relationships" xmlns:p="http://schemas.openxmlformats.org/presentationml/2006/main">
  <p:tag name="ISLIDE.ICON" val="#46247;"/>
</p:tagLst>
</file>

<file path=ppt/tags/tag129.xml><?xml version="1.0" encoding="utf-8"?>
<p:tagLst xmlns:a="http://schemas.openxmlformats.org/drawingml/2006/main" xmlns:r="http://schemas.openxmlformats.org/officeDocument/2006/relationships" xmlns:p="http://schemas.openxmlformats.org/presentationml/2006/main">
  <p:tag name="ISLIDE.ICON" val="#46247;"/>
</p:tagLst>
</file>

<file path=ppt/tags/tag13.xml><?xml version="1.0" encoding="utf-8"?>
<p:tagLst xmlns:a="http://schemas.openxmlformats.org/drawingml/2006/main" xmlns:r="http://schemas.openxmlformats.org/officeDocument/2006/relationships" xmlns:p="http://schemas.openxmlformats.org/presentationml/2006/main">
  <p:tag name="ISLIDE.ICON" val="#46247;"/>
</p:tagLst>
</file>

<file path=ppt/tags/tag130.xml><?xml version="1.0" encoding="utf-8"?>
<p:tagLst xmlns:a="http://schemas.openxmlformats.org/drawingml/2006/main" xmlns:r="http://schemas.openxmlformats.org/officeDocument/2006/relationships" xmlns:p="http://schemas.openxmlformats.org/presentationml/2006/main">
  <p:tag name="ISLIDE.ICON" val="#46247;"/>
</p:tagLst>
</file>

<file path=ppt/tags/tag131.xml><?xml version="1.0" encoding="utf-8"?>
<p:tagLst xmlns:a="http://schemas.openxmlformats.org/drawingml/2006/main" xmlns:r="http://schemas.openxmlformats.org/officeDocument/2006/relationships" xmlns:p="http://schemas.openxmlformats.org/presentationml/2006/main">
  <p:tag name="ISLIDE.ICON" val="#46247;"/>
</p:tagLst>
</file>

<file path=ppt/tags/tag132.xml><?xml version="1.0" encoding="utf-8"?>
<p:tagLst xmlns:a="http://schemas.openxmlformats.org/drawingml/2006/main" xmlns:r="http://schemas.openxmlformats.org/officeDocument/2006/relationships" xmlns:p="http://schemas.openxmlformats.org/presentationml/2006/main">
  <p:tag name="ISLIDE.ICON" val="#46247;"/>
</p:tagLst>
</file>

<file path=ppt/tags/tag133.xml><?xml version="1.0" encoding="utf-8"?>
<p:tagLst xmlns:a="http://schemas.openxmlformats.org/drawingml/2006/main" xmlns:r="http://schemas.openxmlformats.org/officeDocument/2006/relationships" xmlns:p="http://schemas.openxmlformats.org/presentationml/2006/main">
  <p:tag name="ISLIDE.ICON" val="#46247;"/>
</p:tagLst>
</file>

<file path=ppt/tags/tag134.xml><?xml version="1.0" encoding="utf-8"?>
<p:tagLst xmlns:a="http://schemas.openxmlformats.org/drawingml/2006/main" xmlns:r="http://schemas.openxmlformats.org/officeDocument/2006/relationships" xmlns:p="http://schemas.openxmlformats.org/presentationml/2006/main">
  <p:tag name="ISLIDE.ICON" val="#46247;"/>
</p:tagLst>
</file>

<file path=ppt/tags/tag1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ISLIDE.ICON" val="#46247;"/>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ISLIDE.ICON" val="#46247;"/>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xml><?xml version="1.0" encoding="utf-8"?>
<p:tagLst xmlns:a="http://schemas.openxmlformats.org/drawingml/2006/main" xmlns:r="http://schemas.openxmlformats.org/officeDocument/2006/relationships" xmlns:p="http://schemas.openxmlformats.org/presentationml/2006/main">
  <p:tag name="ISLIDE.ICON" val="#46247;"/>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ISLIDE.ICON" val="#46247;"/>
</p:tagLst>
</file>

<file path=ppt/tags/tag18.xml><?xml version="1.0" encoding="utf-8"?>
<p:tagLst xmlns:a="http://schemas.openxmlformats.org/drawingml/2006/main" xmlns:r="http://schemas.openxmlformats.org/officeDocument/2006/relationships" xmlns:p="http://schemas.openxmlformats.org/presentationml/2006/main">
  <p:tag name="ISLIDE.ICON" val="#46247;"/>
</p:tagLst>
</file>

<file path=ppt/tags/tag19.xml><?xml version="1.0" encoding="utf-8"?>
<p:tagLst xmlns:a="http://schemas.openxmlformats.org/drawingml/2006/main" xmlns:r="http://schemas.openxmlformats.org/officeDocument/2006/relationships" xmlns:p="http://schemas.openxmlformats.org/presentationml/2006/main">
  <p:tag name="ISLIDE.ICON" val="#46247;"/>
</p:tagLst>
</file>

<file path=ppt/tags/tag2.xml><?xml version="1.0" encoding="utf-8"?>
<p:tagLst xmlns:a="http://schemas.openxmlformats.org/drawingml/2006/main" xmlns:r="http://schemas.openxmlformats.org/officeDocument/2006/relationships" xmlns:p="http://schemas.openxmlformats.org/presentationml/2006/main">
  <p:tag name="ISLIDE.ICON" val="#46247;"/>
</p:tagLst>
</file>

<file path=ppt/tags/tag20.xml><?xml version="1.0" encoding="utf-8"?>
<p:tagLst xmlns:a="http://schemas.openxmlformats.org/drawingml/2006/main" xmlns:r="http://schemas.openxmlformats.org/officeDocument/2006/relationships" xmlns:p="http://schemas.openxmlformats.org/presentationml/2006/main">
  <p:tag name="ISLIDE.ICON" val="#46247;"/>
</p:tagLst>
</file>

<file path=ppt/tags/tag21.xml><?xml version="1.0" encoding="utf-8"?>
<p:tagLst xmlns:a="http://schemas.openxmlformats.org/drawingml/2006/main" xmlns:r="http://schemas.openxmlformats.org/officeDocument/2006/relationships" xmlns:p="http://schemas.openxmlformats.org/presentationml/2006/main">
  <p:tag name="ISLIDE.ICON" val="#46247;"/>
</p:tagLst>
</file>

<file path=ppt/tags/tag22.xml><?xml version="1.0" encoding="utf-8"?>
<p:tagLst xmlns:a="http://schemas.openxmlformats.org/drawingml/2006/main" xmlns:r="http://schemas.openxmlformats.org/officeDocument/2006/relationships" xmlns:p="http://schemas.openxmlformats.org/presentationml/2006/main">
  <p:tag name="ISLIDE.ICON" val="#46247;"/>
</p:tagLst>
</file>

<file path=ppt/tags/tag23.xml><?xml version="1.0" encoding="utf-8"?>
<p:tagLst xmlns:a="http://schemas.openxmlformats.org/drawingml/2006/main" xmlns:r="http://schemas.openxmlformats.org/officeDocument/2006/relationships" xmlns:p="http://schemas.openxmlformats.org/presentationml/2006/main">
  <p:tag name="ISLIDE.ICON" val="#46247;"/>
</p:tagLst>
</file>

<file path=ppt/tags/tag24.xml><?xml version="1.0" encoding="utf-8"?>
<p:tagLst xmlns:a="http://schemas.openxmlformats.org/drawingml/2006/main" xmlns:r="http://schemas.openxmlformats.org/officeDocument/2006/relationships" xmlns:p="http://schemas.openxmlformats.org/presentationml/2006/main">
  <p:tag name="ISLIDE.ICON" val="#46247;"/>
</p:tagLst>
</file>

<file path=ppt/tags/tag25.xml><?xml version="1.0" encoding="utf-8"?>
<p:tagLst xmlns:a="http://schemas.openxmlformats.org/drawingml/2006/main" xmlns:r="http://schemas.openxmlformats.org/officeDocument/2006/relationships" xmlns:p="http://schemas.openxmlformats.org/presentationml/2006/main">
  <p:tag name="ISLIDE.ICON" val="#46247;"/>
</p:tagLst>
</file>

<file path=ppt/tags/tag26.xml><?xml version="1.0" encoding="utf-8"?>
<p:tagLst xmlns:a="http://schemas.openxmlformats.org/drawingml/2006/main" xmlns:r="http://schemas.openxmlformats.org/officeDocument/2006/relationships" xmlns:p="http://schemas.openxmlformats.org/presentationml/2006/main">
  <p:tag name="ISLIDE.ICON" val="#46247;"/>
</p:tagLst>
</file>

<file path=ppt/tags/tag27.xml><?xml version="1.0" encoding="utf-8"?>
<p:tagLst xmlns:a="http://schemas.openxmlformats.org/drawingml/2006/main" xmlns:r="http://schemas.openxmlformats.org/officeDocument/2006/relationships" xmlns:p="http://schemas.openxmlformats.org/presentationml/2006/main">
  <p:tag name="ISLIDE.ICON" val="#46247;"/>
</p:tagLst>
</file>

<file path=ppt/tags/tag28.xml><?xml version="1.0" encoding="utf-8"?>
<p:tagLst xmlns:a="http://schemas.openxmlformats.org/drawingml/2006/main" xmlns:r="http://schemas.openxmlformats.org/officeDocument/2006/relationships" xmlns:p="http://schemas.openxmlformats.org/presentationml/2006/main">
  <p:tag name="ISLIDE.ICON" val="#46247;"/>
</p:tagLst>
</file>

<file path=ppt/tags/tag29.xml><?xml version="1.0" encoding="utf-8"?>
<p:tagLst xmlns:a="http://schemas.openxmlformats.org/drawingml/2006/main" xmlns:r="http://schemas.openxmlformats.org/officeDocument/2006/relationships" xmlns:p="http://schemas.openxmlformats.org/presentationml/2006/main">
  <p:tag name="ISLIDE.ICON" val="#46247;"/>
</p:tagLst>
</file>

<file path=ppt/tags/tag3.xml><?xml version="1.0" encoding="utf-8"?>
<p:tagLst xmlns:a="http://schemas.openxmlformats.org/drawingml/2006/main" xmlns:r="http://schemas.openxmlformats.org/officeDocument/2006/relationships" xmlns:p="http://schemas.openxmlformats.org/presentationml/2006/main">
  <p:tag name="ISLIDE.ICON" val="#46247;"/>
</p:tagLst>
</file>

<file path=ppt/tags/tag30.xml><?xml version="1.0" encoding="utf-8"?>
<p:tagLst xmlns:a="http://schemas.openxmlformats.org/drawingml/2006/main" xmlns:r="http://schemas.openxmlformats.org/officeDocument/2006/relationships" xmlns:p="http://schemas.openxmlformats.org/presentationml/2006/main">
  <p:tag name="ISLIDE.ICON" val="#46247;"/>
</p:tagLst>
</file>

<file path=ppt/tags/tag31.xml><?xml version="1.0" encoding="utf-8"?>
<p:tagLst xmlns:a="http://schemas.openxmlformats.org/drawingml/2006/main" xmlns:r="http://schemas.openxmlformats.org/officeDocument/2006/relationships" xmlns:p="http://schemas.openxmlformats.org/presentationml/2006/main">
  <p:tag name="ISLIDE.ICON" val="#46247;"/>
</p:tagLst>
</file>

<file path=ppt/tags/tag32.xml><?xml version="1.0" encoding="utf-8"?>
<p:tagLst xmlns:a="http://schemas.openxmlformats.org/drawingml/2006/main" xmlns:r="http://schemas.openxmlformats.org/officeDocument/2006/relationships" xmlns:p="http://schemas.openxmlformats.org/presentationml/2006/main">
  <p:tag name="ISLIDE.ICON" val="#46247;"/>
</p:tagLst>
</file>

<file path=ppt/tags/tag33.xml><?xml version="1.0" encoding="utf-8"?>
<p:tagLst xmlns:a="http://schemas.openxmlformats.org/drawingml/2006/main" xmlns:r="http://schemas.openxmlformats.org/officeDocument/2006/relationships" xmlns:p="http://schemas.openxmlformats.org/presentationml/2006/main">
  <p:tag name="ISLIDE.ICON" val="#46247;"/>
</p:tagLst>
</file>

<file path=ppt/tags/tag34.xml><?xml version="1.0" encoding="utf-8"?>
<p:tagLst xmlns:a="http://schemas.openxmlformats.org/drawingml/2006/main" xmlns:r="http://schemas.openxmlformats.org/officeDocument/2006/relationships" xmlns:p="http://schemas.openxmlformats.org/presentationml/2006/main">
  <p:tag name="ISLIDE.ICON" val="#46247;"/>
</p:tagLst>
</file>

<file path=ppt/tags/tag35.xml><?xml version="1.0" encoding="utf-8"?>
<p:tagLst xmlns:a="http://schemas.openxmlformats.org/drawingml/2006/main" xmlns:r="http://schemas.openxmlformats.org/officeDocument/2006/relationships" xmlns:p="http://schemas.openxmlformats.org/presentationml/2006/main">
  <p:tag name="ISLIDE.ICON" val="#46247;"/>
</p:tagLst>
</file>

<file path=ppt/tags/tag36.xml><?xml version="1.0" encoding="utf-8"?>
<p:tagLst xmlns:a="http://schemas.openxmlformats.org/drawingml/2006/main" xmlns:r="http://schemas.openxmlformats.org/officeDocument/2006/relationships" xmlns:p="http://schemas.openxmlformats.org/presentationml/2006/main">
  <p:tag name="ISLIDE.ICON" val="#46247;"/>
</p:tagLst>
</file>

<file path=ppt/tags/tag37.xml><?xml version="1.0" encoding="utf-8"?>
<p:tagLst xmlns:a="http://schemas.openxmlformats.org/drawingml/2006/main" xmlns:r="http://schemas.openxmlformats.org/officeDocument/2006/relationships" xmlns:p="http://schemas.openxmlformats.org/presentationml/2006/main">
  <p:tag name="ISLIDE.ICON" val="#46247;"/>
</p:tagLst>
</file>

<file path=ppt/tags/tag38.xml><?xml version="1.0" encoding="utf-8"?>
<p:tagLst xmlns:a="http://schemas.openxmlformats.org/drawingml/2006/main" xmlns:r="http://schemas.openxmlformats.org/officeDocument/2006/relationships" xmlns:p="http://schemas.openxmlformats.org/presentationml/2006/main">
  <p:tag name="ISLIDE.ICON" val="#46247;"/>
</p:tagLst>
</file>

<file path=ppt/tags/tag39.xml><?xml version="1.0" encoding="utf-8"?>
<p:tagLst xmlns:a="http://schemas.openxmlformats.org/drawingml/2006/main" xmlns:r="http://schemas.openxmlformats.org/officeDocument/2006/relationships" xmlns:p="http://schemas.openxmlformats.org/presentationml/2006/main">
  <p:tag name="ISLIDE.ICON" val="#46247;"/>
</p:tagLst>
</file>

<file path=ppt/tags/tag4.xml><?xml version="1.0" encoding="utf-8"?>
<p:tagLst xmlns:a="http://schemas.openxmlformats.org/drawingml/2006/main" xmlns:r="http://schemas.openxmlformats.org/officeDocument/2006/relationships" xmlns:p="http://schemas.openxmlformats.org/presentationml/2006/main">
  <p:tag name="ISLIDE.ICON" val="#46247;"/>
</p:tagLst>
</file>

<file path=ppt/tags/tag40.xml><?xml version="1.0" encoding="utf-8"?>
<p:tagLst xmlns:a="http://schemas.openxmlformats.org/drawingml/2006/main" xmlns:r="http://schemas.openxmlformats.org/officeDocument/2006/relationships" xmlns:p="http://schemas.openxmlformats.org/presentationml/2006/main">
  <p:tag name="ISLIDE.ICON" val="#46247;"/>
</p:tagLst>
</file>

<file path=ppt/tags/tag41.xml><?xml version="1.0" encoding="utf-8"?>
<p:tagLst xmlns:a="http://schemas.openxmlformats.org/drawingml/2006/main" xmlns:r="http://schemas.openxmlformats.org/officeDocument/2006/relationships" xmlns:p="http://schemas.openxmlformats.org/presentationml/2006/main">
  <p:tag name="ISLIDE.ICON" val="#46247;"/>
</p:tagLst>
</file>

<file path=ppt/tags/tag42.xml><?xml version="1.0" encoding="utf-8"?>
<p:tagLst xmlns:a="http://schemas.openxmlformats.org/drawingml/2006/main" xmlns:r="http://schemas.openxmlformats.org/officeDocument/2006/relationships" xmlns:p="http://schemas.openxmlformats.org/presentationml/2006/main">
  <p:tag name="ISLIDE.ICON" val="#46247;"/>
</p:tagLst>
</file>

<file path=ppt/tags/tag43.xml><?xml version="1.0" encoding="utf-8"?>
<p:tagLst xmlns:a="http://schemas.openxmlformats.org/drawingml/2006/main" xmlns:r="http://schemas.openxmlformats.org/officeDocument/2006/relationships" xmlns:p="http://schemas.openxmlformats.org/presentationml/2006/main">
  <p:tag name="ISLIDE.ICON" val="#46247;"/>
</p:tagLst>
</file>

<file path=ppt/tags/tag44.xml><?xml version="1.0" encoding="utf-8"?>
<p:tagLst xmlns:a="http://schemas.openxmlformats.org/drawingml/2006/main" xmlns:r="http://schemas.openxmlformats.org/officeDocument/2006/relationships" xmlns:p="http://schemas.openxmlformats.org/presentationml/2006/main">
  <p:tag name="ISLIDE.ICON" val="#46247;"/>
</p:tagLst>
</file>

<file path=ppt/tags/tag45.xml><?xml version="1.0" encoding="utf-8"?>
<p:tagLst xmlns:a="http://schemas.openxmlformats.org/drawingml/2006/main" xmlns:r="http://schemas.openxmlformats.org/officeDocument/2006/relationships" xmlns:p="http://schemas.openxmlformats.org/presentationml/2006/main">
  <p:tag name="ISLIDE.ICON" val="#46247;"/>
</p:tagLst>
</file>

<file path=ppt/tags/tag46.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ISLIDE.ICON" val="#46247;"/>
</p:tagLst>
</file>

<file path=ppt/tags/tag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ISLIDE.ICON" val="#46247;"/>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ISLIDE.ICON" val="#46247;"/>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ISLIDE.ICON" val="#46247;"/>
</p:tagLst>
</file>

<file path=ppt/tags/tag80.xml><?xml version="1.0" encoding="utf-8"?>
<p:tagLst xmlns:a="http://schemas.openxmlformats.org/drawingml/2006/main" xmlns:r="http://schemas.openxmlformats.org/officeDocument/2006/relationships" xmlns:p="http://schemas.openxmlformats.org/presentationml/2006/main">
  <p:tag name="ISLIDE.ICON" val="#46247;"/>
</p:tagLst>
</file>

<file path=ppt/tags/tag81.xml><?xml version="1.0" encoding="utf-8"?>
<p:tagLst xmlns:a="http://schemas.openxmlformats.org/drawingml/2006/main" xmlns:r="http://schemas.openxmlformats.org/officeDocument/2006/relationships" xmlns:p="http://schemas.openxmlformats.org/presentationml/2006/main">
  <p:tag name="ISLIDE.ICON" val="#46247;"/>
</p:tagLst>
</file>

<file path=ppt/tags/tag82.xml><?xml version="1.0" encoding="utf-8"?>
<p:tagLst xmlns:a="http://schemas.openxmlformats.org/drawingml/2006/main" xmlns:r="http://schemas.openxmlformats.org/officeDocument/2006/relationships" xmlns:p="http://schemas.openxmlformats.org/presentationml/2006/main">
  <p:tag name="ISLIDE.ICON" val="#46247;"/>
</p:tagLst>
</file>

<file path=ppt/tags/tag83.xml><?xml version="1.0" encoding="utf-8"?>
<p:tagLst xmlns:a="http://schemas.openxmlformats.org/drawingml/2006/main" xmlns:r="http://schemas.openxmlformats.org/officeDocument/2006/relationships" xmlns:p="http://schemas.openxmlformats.org/presentationml/2006/main">
  <p:tag name="ISLIDE.ICON" val="#46247;"/>
</p:tagLst>
</file>

<file path=ppt/tags/tag84.xml><?xml version="1.0" encoding="utf-8"?>
<p:tagLst xmlns:a="http://schemas.openxmlformats.org/drawingml/2006/main" xmlns:r="http://schemas.openxmlformats.org/officeDocument/2006/relationships" xmlns:p="http://schemas.openxmlformats.org/presentationml/2006/main">
  <p:tag name="ISLIDE.ICON" val="#46247;"/>
</p:tagLst>
</file>

<file path=ppt/tags/tag85.xml><?xml version="1.0" encoding="utf-8"?>
<p:tagLst xmlns:a="http://schemas.openxmlformats.org/drawingml/2006/main" xmlns:r="http://schemas.openxmlformats.org/officeDocument/2006/relationships" xmlns:p="http://schemas.openxmlformats.org/presentationml/2006/main">
  <p:tag name="ISLIDE.ICON" val="#46247;"/>
</p:tagLst>
</file>

<file path=ppt/tags/tag86.xml><?xml version="1.0" encoding="utf-8"?>
<p:tagLst xmlns:a="http://schemas.openxmlformats.org/drawingml/2006/main" xmlns:r="http://schemas.openxmlformats.org/officeDocument/2006/relationships" xmlns:p="http://schemas.openxmlformats.org/presentationml/2006/main">
  <p:tag name="ISLIDE.ICON" val="#46247;"/>
</p:tagLst>
</file>

<file path=ppt/tags/tag87.xml><?xml version="1.0" encoding="utf-8"?>
<p:tagLst xmlns:a="http://schemas.openxmlformats.org/drawingml/2006/main" xmlns:r="http://schemas.openxmlformats.org/officeDocument/2006/relationships" xmlns:p="http://schemas.openxmlformats.org/presentationml/2006/main">
  <p:tag name="ISLIDE.ICON" val="#46247;"/>
</p:tagLst>
</file>

<file path=ppt/tags/tag88.xml><?xml version="1.0" encoding="utf-8"?>
<p:tagLst xmlns:a="http://schemas.openxmlformats.org/drawingml/2006/main" xmlns:r="http://schemas.openxmlformats.org/officeDocument/2006/relationships" xmlns:p="http://schemas.openxmlformats.org/presentationml/2006/main">
  <p:tag name="ISLIDE.ICON" val="#46247;"/>
</p:tagLst>
</file>

<file path=ppt/tags/tag89.xml><?xml version="1.0" encoding="utf-8"?>
<p:tagLst xmlns:a="http://schemas.openxmlformats.org/drawingml/2006/main" xmlns:r="http://schemas.openxmlformats.org/officeDocument/2006/relationships" xmlns:p="http://schemas.openxmlformats.org/presentationml/2006/main">
  <p:tag name="ISLIDE.ICON" val="#46247;"/>
</p:tagLst>
</file>

<file path=ppt/tags/tag9.xml><?xml version="1.0" encoding="utf-8"?>
<p:tagLst xmlns:a="http://schemas.openxmlformats.org/drawingml/2006/main" xmlns:r="http://schemas.openxmlformats.org/officeDocument/2006/relationships" xmlns:p="http://schemas.openxmlformats.org/presentationml/2006/main">
  <p:tag name="ISLIDE.ICON" val="#46247;"/>
</p:tagLst>
</file>

<file path=ppt/tags/tag90.xml><?xml version="1.0" encoding="utf-8"?>
<p:tagLst xmlns:a="http://schemas.openxmlformats.org/drawingml/2006/main" xmlns:r="http://schemas.openxmlformats.org/officeDocument/2006/relationships" xmlns:p="http://schemas.openxmlformats.org/presentationml/2006/main">
  <p:tag name="ISLIDE.ICON" val="#46247;"/>
</p:tagLst>
</file>

<file path=ppt/tags/tag91.xml><?xml version="1.0" encoding="utf-8"?>
<p:tagLst xmlns:a="http://schemas.openxmlformats.org/drawingml/2006/main" xmlns:r="http://schemas.openxmlformats.org/officeDocument/2006/relationships" xmlns:p="http://schemas.openxmlformats.org/presentationml/2006/main">
  <p:tag name="ISLIDE.ICON" val="#46247;"/>
</p:tagLst>
</file>

<file path=ppt/tags/tag92.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5400">
          <a:solidFill>
            <a:schemeClr val="accent1"/>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2359</TotalTime>
  <Words>12186</Words>
  <Application>Microsoft Office PowerPoint</Application>
  <PresentationFormat>宽屏</PresentationFormat>
  <Paragraphs>935</Paragraphs>
  <Slides>83</Slides>
  <Notes>71</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83</vt:i4>
      </vt:variant>
    </vt:vector>
  </HeadingPairs>
  <TitlesOfParts>
    <vt:vector size="100" baseType="lpstr">
      <vt:lpstr>等线</vt:lpstr>
      <vt:lpstr>微软雅黑</vt:lpstr>
      <vt:lpstr>微软雅黑</vt:lpstr>
      <vt:lpstr>微软雅黑</vt:lpstr>
      <vt:lpstr>Arial</vt:lpstr>
      <vt:lpstr>Calibri</vt:lpstr>
      <vt:lpstr>Calibri Light</vt:lpstr>
      <vt:lpstr>Cambria Math</vt:lpstr>
      <vt:lpstr>Times New Roman</vt:lpstr>
      <vt:lpstr>Wingdings</vt:lpstr>
      <vt:lpstr>Office 主题​​</vt:lpstr>
      <vt:lpstr>2_Office 主题​​</vt:lpstr>
      <vt:lpstr>1_Office 主题​​</vt:lpstr>
      <vt:lpstr>自定义设计方案</vt:lpstr>
      <vt:lpstr>Office Theme</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shili wang</dc:creator>
  <cp:lastModifiedBy>晟明 胡</cp:lastModifiedBy>
  <cp:revision>611</cp:revision>
  <dcterms:created xsi:type="dcterms:W3CDTF">2020-04-16T03:52:00Z</dcterms:created>
  <dcterms:modified xsi:type="dcterms:W3CDTF">2025-11-06T05:32:53Z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467E6A05723B40759C32EE8CB85AF8BE</vt:lpwstr>
  </property>
</Properties>
</file>